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447" r:id="rId2"/>
    <p:sldId id="480" r:id="rId3"/>
    <p:sldId id="385" r:id="rId4"/>
    <p:sldId id="460" r:id="rId5"/>
    <p:sldId id="461" r:id="rId6"/>
    <p:sldId id="451" r:id="rId7"/>
    <p:sldId id="450" r:id="rId8"/>
    <p:sldId id="470" r:id="rId9"/>
    <p:sldId id="414" r:id="rId10"/>
    <p:sldId id="468" r:id="rId11"/>
    <p:sldId id="448" r:id="rId12"/>
    <p:sldId id="469" r:id="rId13"/>
    <p:sldId id="428" r:id="rId14"/>
    <p:sldId id="463" r:id="rId15"/>
    <p:sldId id="454" r:id="rId16"/>
    <p:sldId id="455" r:id="rId17"/>
    <p:sldId id="456" r:id="rId18"/>
    <p:sldId id="464" r:id="rId19"/>
    <p:sldId id="465" r:id="rId20"/>
    <p:sldId id="467" r:id="rId21"/>
    <p:sldId id="466" r:id="rId22"/>
    <p:sldId id="457" r:id="rId23"/>
    <p:sldId id="471" r:id="rId24"/>
    <p:sldId id="474" r:id="rId25"/>
    <p:sldId id="475" r:id="rId26"/>
    <p:sldId id="476" r:id="rId27"/>
    <p:sldId id="478" r:id="rId28"/>
    <p:sldId id="479" r:id="rId29"/>
    <p:sldId id="437" r:id="rId30"/>
    <p:sldId id="458" r:id="rId31"/>
    <p:sldId id="477" r:id="rId32"/>
    <p:sldId id="433"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5ADE"/>
    <a:srgbClr val="004A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4" autoAdjust="0"/>
    <p:restoredTop sz="47908" autoAdjust="0"/>
  </p:normalViewPr>
  <p:slideViewPr>
    <p:cSldViewPr snapToGrid="0">
      <p:cViewPr varScale="1">
        <p:scale>
          <a:sx n="31" d="100"/>
          <a:sy n="31" d="100"/>
        </p:scale>
        <p:origin x="235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23275-A67A-417B-BEAC-9D05D4C13440}" type="datetimeFigureOut">
              <a:rPr lang="zh-CN" altLang="en-US" smtClean="0"/>
              <a:t>2016/8/23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A2BA5-D587-48AC-A5E8-73539F97647B}" type="slidenum">
              <a:rPr lang="zh-CN" altLang="en-US" smtClean="0"/>
              <a:t>‹#›</a:t>
            </a:fld>
            <a:endParaRPr lang="zh-CN" altLang="en-US"/>
          </a:p>
        </p:txBody>
      </p:sp>
    </p:spTree>
    <p:extLst>
      <p:ext uri="{BB962C8B-B14F-4D97-AF65-F5344CB8AC3E}">
        <p14:creationId xmlns:p14="http://schemas.microsoft.com/office/powerpoint/2010/main" val="79667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各位老师， 朋友们，大家好。今天向大家介绍我们最近一个比较有意思的工作</a:t>
            </a:r>
            <a:r>
              <a:rPr lang="zh-CN" altLang="en-US" baseline="0" dirty="0"/>
              <a:t> </a:t>
            </a:r>
            <a:r>
              <a:rPr lang="en-US" altLang="zh-CN" baseline="0" dirty="0"/>
              <a:t>Maximal Sparsity with Depp Networks (question mark)</a:t>
            </a:r>
            <a:r>
              <a:rPr lang="zh-CN" altLang="en-US" baseline="0" dirty="0"/>
              <a:t>。 </a:t>
            </a:r>
            <a:endParaRPr lang="en-US" altLang="zh-CN" baseline="0" dirty="0"/>
          </a:p>
          <a:p>
            <a:endParaRPr lang="en-US" baseline="0" dirty="0"/>
          </a:p>
          <a:p>
            <a:r>
              <a:rPr lang="zh-CN" altLang="en-US" dirty="0"/>
              <a:t>该篇工作是和我的</a:t>
            </a:r>
            <a:r>
              <a:rPr lang="en-US" altLang="zh-CN" dirty="0"/>
              <a:t>PhD</a:t>
            </a:r>
            <a:r>
              <a:rPr lang="zh-CN" altLang="en-US" dirty="0"/>
              <a:t>导师王亦洲老师，高文老师，还有我当时在微软亚洲研究院的</a:t>
            </a:r>
            <a:r>
              <a:rPr lang="en-US" altLang="zh-CN" dirty="0"/>
              <a:t>mentor David Wipf</a:t>
            </a:r>
            <a:r>
              <a:rPr lang="zh-CN" altLang="en-US" dirty="0"/>
              <a:t>老师合作的工作。</a:t>
            </a:r>
            <a:endParaRPr lang="en-US" altLang="zh-CN" dirty="0"/>
          </a:p>
          <a:p>
            <a:endParaRPr lang="en-US" dirty="0"/>
          </a:p>
          <a:p>
            <a:r>
              <a:rPr lang="zh-CN" altLang="en-US" dirty="0"/>
              <a:t>在这个工作中，我们试图把稀疏模型的求解和深度学习结合起来，探讨能否利用深度学习求解最稀疏编码这个</a:t>
            </a:r>
            <a:r>
              <a:rPr lang="en-US" altLang="zh-CN" dirty="0"/>
              <a:t>NP</a:t>
            </a:r>
            <a:r>
              <a:rPr lang="zh-CN" altLang="en-US" dirty="0"/>
              <a:t>难得问题，并从中讨论一些有意思的理论分析和实际设计。</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a:t>
            </a:fld>
            <a:endParaRPr lang="zh-CN" altLang="en-US"/>
          </a:p>
        </p:txBody>
      </p:sp>
    </p:spTree>
    <p:extLst>
      <p:ext uri="{BB962C8B-B14F-4D97-AF65-F5344CB8AC3E}">
        <p14:creationId xmlns:p14="http://schemas.microsoft.com/office/powerpoint/2010/main" val="114707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如果我们把梯度下降部分 和 阈值投影部分分开来看，不难发现他们是一个 线性运算，后接一个非线性的算子。</a:t>
            </a:r>
            <a:endParaRPr lang="en-US"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10</a:t>
            </a:fld>
            <a:endParaRPr lang="zh-CN" altLang="en-US"/>
          </a:p>
        </p:txBody>
      </p:sp>
    </p:spTree>
    <p:extLst>
      <p:ext uri="{BB962C8B-B14F-4D97-AF65-F5344CB8AC3E}">
        <p14:creationId xmlns:p14="http://schemas.microsoft.com/office/powerpoint/2010/main" val="317479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这使我们很容易想起 多层的神经网络。其中每层网络的输出 </a:t>
            </a:r>
            <a:r>
              <a:rPr lang="en-US" altLang="zh-CN" dirty="0"/>
              <a:t>x t+1 </a:t>
            </a:r>
            <a:r>
              <a:rPr lang="zh-CN" altLang="en-US" dirty="0"/>
              <a:t>通常由</a:t>
            </a:r>
            <a:r>
              <a:rPr lang="zh-CN" altLang="en-US" baseline="0" dirty="0"/>
              <a:t> 输入 </a:t>
            </a:r>
            <a:r>
              <a:rPr lang="en-US" altLang="zh-CN" baseline="0" dirty="0"/>
              <a:t>x t</a:t>
            </a:r>
            <a:r>
              <a:rPr lang="zh-CN" altLang="en-US" baseline="0" dirty="0"/>
              <a:t>的线性变换 </a:t>
            </a:r>
            <a:r>
              <a:rPr lang="en-US" altLang="zh-CN" baseline="0" dirty="0"/>
              <a:t>w </a:t>
            </a:r>
            <a:r>
              <a:rPr lang="en-US" altLang="zh-CN" baseline="0" dirty="0" err="1"/>
              <a:t>xt</a:t>
            </a:r>
            <a:r>
              <a:rPr lang="en-US" altLang="zh-CN" baseline="0" dirty="0"/>
              <a:t> + b </a:t>
            </a:r>
            <a:r>
              <a:rPr lang="zh-CN" altLang="en-US" baseline="0" dirty="0"/>
              <a:t>后接 非线性阶跃 </a:t>
            </a:r>
            <a:r>
              <a:rPr lang="en-US" altLang="zh-CN" baseline="0" dirty="0"/>
              <a:t>f </a:t>
            </a:r>
            <a:r>
              <a:rPr lang="zh-CN" altLang="en-US" baseline="0" dirty="0"/>
              <a:t>变换得到。</a:t>
            </a:r>
            <a:endParaRPr lang="en-US" altLang="zh-CN" dirty="0"/>
          </a:p>
          <a:p>
            <a:endParaRPr lang="en-US" dirty="0"/>
          </a:p>
          <a:p>
            <a:r>
              <a:rPr lang="zh-CN" altLang="en-US" dirty="0"/>
              <a:t>所以，我们看到，前面分析的迭代稀疏算法</a:t>
            </a:r>
            <a:r>
              <a:rPr lang="en-US" altLang="zh-CN" dirty="0"/>
              <a:t>follow</a:t>
            </a:r>
            <a:r>
              <a:rPr lang="zh-CN" altLang="en-US" dirty="0"/>
              <a:t>了同样的规则， 那么我们可以认为迭代优化算法的展开一种特殊形式的深度神经网络。</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11</a:t>
            </a:fld>
            <a:endParaRPr lang="zh-CN" altLang="en-US"/>
          </a:p>
        </p:txBody>
      </p:sp>
    </p:spTree>
    <p:extLst>
      <p:ext uri="{BB962C8B-B14F-4D97-AF65-F5344CB8AC3E}">
        <p14:creationId xmlns:p14="http://schemas.microsoft.com/office/powerpoint/2010/main" val="397546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基于这样的</a:t>
            </a:r>
            <a:r>
              <a:rPr lang="en-US" altLang="zh-CN" dirty="0"/>
              <a:t>connection</a:t>
            </a:r>
            <a:r>
              <a:rPr lang="zh-CN" altLang="en-US" dirty="0"/>
              <a:t>，我们很自然地可以想到以可以设计一些由这些算法</a:t>
            </a:r>
            <a:r>
              <a:rPr lang="en-US" altLang="zh-CN" dirty="0"/>
              <a:t>motivated</a:t>
            </a:r>
            <a:r>
              <a:rPr lang="zh-CN" altLang="en-US" dirty="0"/>
              <a:t>的网络结构。 事实上，</a:t>
            </a:r>
            <a:r>
              <a:rPr lang="en-US" altLang="zh-CN" dirty="0" err="1"/>
              <a:t>Gregor</a:t>
            </a:r>
            <a:r>
              <a:rPr lang="zh-CN" altLang="en-US" dirty="0"/>
              <a:t>和</a:t>
            </a:r>
            <a:r>
              <a:rPr lang="en-US" altLang="zh-CN" dirty="0" err="1"/>
              <a:t>LeCun</a:t>
            </a:r>
            <a:r>
              <a:rPr lang="zh-CN" altLang="en-US" baseline="0" dirty="0"/>
              <a:t> 还有 </a:t>
            </a:r>
            <a:r>
              <a:rPr lang="en-US" altLang="zh-CN" baseline="0" dirty="0" err="1"/>
              <a:t>Zhangyang</a:t>
            </a:r>
            <a:r>
              <a:rPr lang="zh-CN" altLang="en-US" baseline="0" dirty="0"/>
              <a:t> </a:t>
            </a:r>
            <a:r>
              <a:rPr lang="en-US" altLang="zh-CN" baseline="0" dirty="0"/>
              <a:t>Wang </a:t>
            </a:r>
            <a:r>
              <a:rPr lang="zh-CN" altLang="en-US" baseline="0" dirty="0"/>
              <a:t>最近的一些工作都成功设计了这些算法的对应网络，取得了快速的稀疏 </a:t>
            </a:r>
            <a:r>
              <a:rPr lang="en-US" altLang="zh-CN" baseline="0" dirty="0"/>
              <a:t>encoder </a:t>
            </a:r>
            <a:r>
              <a:rPr lang="zh-CN" altLang="en-US" baseline="0" dirty="0"/>
              <a:t>并在许多应用中得到了</a:t>
            </a:r>
            <a:r>
              <a:rPr lang="en-US" altLang="zh-CN" baseline="0" dirty="0" err="1"/>
              <a:t>promissing</a:t>
            </a:r>
            <a:r>
              <a:rPr lang="zh-CN" altLang="en-US" baseline="0" dirty="0"/>
              <a:t>的结果。</a:t>
            </a:r>
            <a:endParaRPr lang="en-US" altLang="zh-CN" baseline="0" dirty="0"/>
          </a:p>
          <a:p>
            <a:endParaRPr lang="en-US" altLang="zh-CN" baseline="0" dirty="0"/>
          </a:p>
          <a:p>
            <a:r>
              <a:rPr lang="zh-CN" altLang="en-US" baseline="0" dirty="0"/>
              <a:t>不过到目前为止这方面的研究有两个重要的</a:t>
            </a:r>
            <a:r>
              <a:rPr lang="en-US" altLang="zh-CN" baseline="0" dirty="0"/>
              <a:t>open </a:t>
            </a:r>
            <a:r>
              <a:rPr lang="en-US" altLang="zh-CN" baseline="0" dirty="0" err="1"/>
              <a:t>quesiton</a:t>
            </a:r>
            <a:r>
              <a:rPr lang="zh-CN" altLang="en-US" baseline="0" dirty="0"/>
              <a:t>。</a:t>
            </a:r>
            <a:endParaRPr lang="en-US" altLang="zh-CN" baseline="0" dirty="0"/>
          </a:p>
          <a:p>
            <a:endParaRPr lang="en-US" altLang="zh-CN" baseline="0" dirty="0"/>
          </a:p>
          <a:p>
            <a:r>
              <a:rPr lang="zh-CN" altLang="en-US" baseline="0" dirty="0"/>
              <a:t>第一，我们还并不知道，这样的基于学习得到的网络权重，能否比基于算法展开得到的网络 取得更好的稀疏求解效果。</a:t>
            </a:r>
            <a:endParaRPr lang="en-US" altLang="zh-CN" baseline="0" dirty="0"/>
          </a:p>
          <a:p>
            <a:endParaRPr lang="en-US" altLang="zh-CN" baseline="0" dirty="0"/>
          </a:p>
          <a:p>
            <a:r>
              <a:rPr lang="zh-CN" altLang="en-US" baseline="0" dirty="0"/>
              <a:t>另一方面，由前面的分析我们知道，这些算法本身的成功与否依赖于词典的低 </a:t>
            </a:r>
            <a:r>
              <a:rPr lang="en-US" altLang="zh-CN" baseline="0" dirty="0"/>
              <a:t>RIP </a:t>
            </a:r>
            <a:r>
              <a:rPr lang="zh-CN" altLang="en-US" baseline="0" dirty="0"/>
              <a:t>属性，所以我们是否有机会通过学习得到能够处理 高 </a:t>
            </a:r>
            <a:r>
              <a:rPr lang="en-US" altLang="zh-CN" baseline="0" dirty="0"/>
              <a:t>RIP </a:t>
            </a:r>
            <a:r>
              <a:rPr lang="zh-CN" altLang="en-US" baseline="0" dirty="0"/>
              <a:t>常数的词典稀疏编码问题。</a:t>
            </a:r>
            <a:endParaRPr lang="en-US" altLang="zh-CN" baseline="0" dirty="0"/>
          </a:p>
          <a:p>
            <a:endParaRPr lang="en-US" altLang="zh-CN" baseline="0" dirty="0"/>
          </a:p>
          <a:p>
            <a:r>
              <a:rPr lang="zh-CN" altLang="en-US" baseline="0" dirty="0"/>
              <a:t>在这两个方面，我们试图给出一些理论分析，并进一步挖掘出脱离具体算法的网络设计，实现更有效的稀疏求解方法。</a:t>
            </a:r>
            <a:endParaRPr lang="en-US" altLang="zh-CN"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12</a:t>
            </a:fld>
            <a:endParaRPr lang="zh-CN" altLang="en-US"/>
          </a:p>
        </p:txBody>
      </p:sp>
    </p:spTree>
    <p:extLst>
      <p:ext uri="{BB962C8B-B14F-4D97-AF65-F5344CB8AC3E}">
        <p14:creationId xmlns:p14="http://schemas.microsoft.com/office/powerpoint/2010/main" val="102905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为此，我们首先试图回答第一个问题： 对于一个稀疏算法展开的网络，学习到一个不同于算法设计的参数 </a:t>
            </a:r>
            <a:r>
              <a:rPr lang="en-US" altLang="zh-CN" dirty="0"/>
              <a:t>W, b </a:t>
            </a:r>
            <a:r>
              <a:rPr lang="zh-CN" altLang="en-US" dirty="0"/>
              <a:t>是否更有优势。比如，在图中所示</a:t>
            </a:r>
            <a:r>
              <a:rPr lang="zh-CN" altLang="en-US" baseline="0" dirty="0"/>
              <a:t> </a:t>
            </a:r>
            <a:r>
              <a:rPr lang="en-US" altLang="zh-CN" baseline="0" dirty="0"/>
              <a:t>IHT </a:t>
            </a:r>
            <a:r>
              <a:rPr lang="zh-CN" altLang="en-US" baseline="0" dirty="0"/>
              <a:t>算法的网络展开中，根据算法， </a:t>
            </a:r>
            <a:r>
              <a:rPr lang="en-US" altLang="zh-CN" baseline="0" dirty="0"/>
              <a:t>W = I – mu Phi t Phi    b  = mu Phi T y. </a:t>
            </a:r>
          </a:p>
          <a:p>
            <a:endParaRPr lang="en-US" altLang="zh-CN" baseline="0" dirty="0"/>
          </a:p>
          <a:p>
            <a:r>
              <a:rPr lang="zh-CN" altLang="en-US" baseline="0" dirty="0"/>
              <a:t>那么这样的 </a:t>
            </a:r>
            <a:r>
              <a:rPr lang="en-US" altLang="zh-CN" baseline="0" dirty="0"/>
              <a:t>W </a:t>
            </a:r>
            <a:r>
              <a:rPr lang="zh-CN" altLang="en-US" baseline="0" dirty="0"/>
              <a:t>和 </a:t>
            </a:r>
            <a:r>
              <a:rPr lang="en-US" altLang="zh-CN" baseline="0" dirty="0"/>
              <a:t>b</a:t>
            </a:r>
            <a:r>
              <a:rPr lang="zh-CN" altLang="en-US" baseline="0" dirty="0"/>
              <a:t>的取值是不是最优的呢？</a:t>
            </a:r>
            <a:endParaRPr lang="en-US" altLang="zh-CN"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13</a:t>
            </a:fld>
            <a:endParaRPr lang="zh-CN" altLang="en-US"/>
          </a:p>
        </p:txBody>
      </p:sp>
    </p:spTree>
    <p:extLst>
      <p:ext uri="{BB962C8B-B14F-4D97-AF65-F5344CB8AC3E}">
        <p14:creationId xmlns:p14="http://schemas.microsoft.com/office/powerpoint/2010/main" val="1481191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为了评价这种优劣， 我们首先 </a:t>
            </a:r>
            <a:r>
              <a:rPr lang="en-US" altLang="zh-CN" dirty="0"/>
              <a:t>recall </a:t>
            </a:r>
            <a:r>
              <a:rPr lang="zh-CN" altLang="en-US" dirty="0"/>
              <a:t>一下， </a:t>
            </a:r>
            <a:r>
              <a:rPr lang="en-US" altLang="zh-CN" dirty="0"/>
              <a:t>IHT </a:t>
            </a:r>
            <a:r>
              <a:rPr lang="zh-CN" altLang="en-US" dirty="0"/>
              <a:t>算法在 词典 具有 </a:t>
            </a:r>
            <a:r>
              <a:rPr lang="en-US" altLang="zh-CN" dirty="0"/>
              <a:t>RIP </a:t>
            </a:r>
            <a:r>
              <a:rPr lang="zh-CN" altLang="en-US" dirty="0"/>
              <a:t>常数 </a:t>
            </a:r>
            <a:r>
              <a:rPr lang="en-US" altLang="zh-CN" dirty="0"/>
              <a:t>delta-3k &lt;</a:t>
            </a:r>
            <a:r>
              <a:rPr lang="en-US" altLang="zh-CN" baseline="0" dirty="0"/>
              <a:t> 1/ </a:t>
            </a:r>
            <a:r>
              <a:rPr lang="en-US" altLang="zh-CN" baseline="0" dirty="0" err="1"/>
              <a:t>sqrt</a:t>
            </a:r>
            <a:r>
              <a:rPr lang="en-US" altLang="zh-CN" baseline="0" dirty="0"/>
              <a:t>(32) </a:t>
            </a:r>
            <a:r>
              <a:rPr lang="zh-CN" altLang="en-US" baseline="0" dirty="0"/>
              <a:t>的时候可以成功求解原始问题。</a:t>
            </a:r>
            <a:endParaRPr lang="en-US" altLang="zh-CN" baseline="0" dirty="0"/>
          </a:p>
          <a:p>
            <a:endParaRPr lang="en-US" altLang="zh-CN" baseline="0" dirty="0"/>
          </a:p>
          <a:p>
            <a:r>
              <a:rPr lang="zh-CN" altLang="en-US" dirty="0"/>
              <a:t>我们知道，如果词典中的元素随机</a:t>
            </a:r>
            <a:r>
              <a:rPr lang="zh-CN" altLang="en-US" baseline="0" dirty="0"/>
              <a:t> </a:t>
            </a:r>
            <a:r>
              <a:rPr lang="en-US" altLang="zh-CN" baseline="0" dirty="0" err="1"/>
              <a:t>iid</a:t>
            </a:r>
            <a:r>
              <a:rPr lang="en-US" altLang="zh-CN" baseline="0" dirty="0"/>
              <a:t> </a:t>
            </a:r>
            <a:r>
              <a:rPr lang="zh-CN" altLang="en-US" baseline="0" dirty="0"/>
              <a:t>采样， 词典具有很小的相关性，具有满足条件的 </a:t>
            </a:r>
            <a:r>
              <a:rPr lang="en-US" altLang="zh-CN" baseline="0" dirty="0"/>
              <a:t>RIP </a:t>
            </a:r>
            <a:r>
              <a:rPr lang="zh-CN" altLang="en-US" baseline="0" dirty="0"/>
              <a:t>常数。</a:t>
            </a:r>
            <a:endParaRPr lang="en-US" altLang="zh-CN" baseline="0" dirty="0"/>
          </a:p>
          <a:p>
            <a:endParaRPr lang="en-US" altLang="zh-CN" baseline="0" dirty="0"/>
          </a:p>
          <a:p>
            <a:r>
              <a:rPr lang="zh-CN" altLang="en-US" baseline="0" dirty="0"/>
              <a:t>不过更多时候，实际的词典具有结果，比如，如果我们再这个 满足 </a:t>
            </a:r>
            <a:r>
              <a:rPr lang="en-US" altLang="zh-CN" baseline="0" dirty="0"/>
              <a:t>RIP </a:t>
            </a:r>
            <a:r>
              <a:rPr lang="zh-CN" altLang="en-US" baseline="0" dirty="0"/>
              <a:t>常数 的 </a:t>
            </a:r>
            <a:r>
              <a:rPr lang="en-US" altLang="zh-CN" baseline="0" dirty="0"/>
              <a:t>Phi –</a:t>
            </a:r>
            <a:r>
              <a:rPr lang="en-US" altLang="zh-CN" baseline="0" dirty="0" err="1"/>
              <a:t>uncor</a:t>
            </a:r>
            <a:r>
              <a:rPr lang="en-US" altLang="zh-CN" baseline="0" dirty="0"/>
              <a:t> </a:t>
            </a:r>
            <a:r>
              <a:rPr lang="zh-CN" altLang="en-US" baseline="0" dirty="0"/>
              <a:t>的基础上随便加上一个 低秩 的成分 </a:t>
            </a:r>
            <a:r>
              <a:rPr lang="en-US" altLang="zh-CN" baseline="0" dirty="0"/>
              <a:t>Delta, </a:t>
            </a:r>
            <a:r>
              <a:rPr lang="zh-CN" altLang="en-US" baseline="0" dirty="0"/>
              <a:t>那么它的 </a:t>
            </a:r>
            <a:r>
              <a:rPr lang="en-US" altLang="zh-CN" baseline="0" dirty="0"/>
              <a:t>RIP </a:t>
            </a:r>
            <a:r>
              <a:rPr lang="zh-CN" altLang="en-US" baseline="0" dirty="0"/>
              <a:t>常数通常就远远超过 </a:t>
            </a:r>
            <a:r>
              <a:rPr lang="en-US" altLang="zh-CN" baseline="0" dirty="0"/>
              <a:t>1/</a:t>
            </a:r>
            <a:r>
              <a:rPr lang="en-US" altLang="zh-CN" baseline="0" dirty="0" err="1"/>
              <a:t>sqrt</a:t>
            </a:r>
            <a:r>
              <a:rPr lang="en-US" altLang="zh-CN" baseline="0" dirty="0"/>
              <a:t>(32) </a:t>
            </a:r>
            <a:r>
              <a:rPr lang="zh-CN" altLang="en-US" baseline="0" dirty="0"/>
              <a:t>了， 如右图所示。</a:t>
            </a:r>
            <a:endParaRPr lang="en-US" altLang="zh-CN" baseline="0" dirty="0"/>
          </a:p>
          <a:p>
            <a:endParaRPr lang="en-US" altLang="zh-CN" baseline="0" dirty="0"/>
          </a:p>
          <a:p>
            <a:endParaRPr lang="en-US" altLang="zh-CN"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14</a:t>
            </a:fld>
            <a:endParaRPr lang="zh-CN" altLang="en-US"/>
          </a:p>
        </p:txBody>
      </p:sp>
    </p:spTree>
    <p:extLst>
      <p:ext uri="{BB962C8B-B14F-4D97-AF65-F5344CB8AC3E}">
        <p14:creationId xmlns:p14="http://schemas.microsoft.com/office/powerpoint/2010/main" val="140505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面对这样的情况，我们提出，总是存在不同于</a:t>
            </a:r>
            <a:r>
              <a:rPr lang="en-US" altLang="zh-CN" dirty="0"/>
              <a:t>IHT</a:t>
            </a:r>
            <a:r>
              <a:rPr lang="zh-CN" altLang="en-US" dirty="0"/>
              <a:t>算法所对应的 </a:t>
            </a:r>
            <a:r>
              <a:rPr lang="en-US" altLang="zh-CN" dirty="0"/>
              <a:t>W </a:t>
            </a:r>
            <a:r>
              <a:rPr lang="zh-CN" altLang="en-US" dirty="0"/>
              <a:t>和 </a:t>
            </a:r>
            <a:r>
              <a:rPr lang="en-US" altLang="zh-CN" dirty="0"/>
              <a:t>b </a:t>
            </a:r>
            <a:r>
              <a:rPr lang="zh-CN" altLang="en-US" dirty="0"/>
              <a:t>的取值，能够降低一个 </a:t>
            </a:r>
            <a:r>
              <a:rPr lang="en-US" altLang="zh-CN" dirty="0"/>
              <a:t>so called effective</a:t>
            </a:r>
            <a:r>
              <a:rPr lang="en-US" altLang="zh-CN" baseline="0" dirty="0"/>
              <a:t> </a:t>
            </a:r>
            <a:r>
              <a:rPr lang="en-US" altLang="zh-CN" dirty="0"/>
              <a:t>Rip </a:t>
            </a:r>
            <a:r>
              <a:rPr lang="zh-CN" altLang="en-US" dirty="0"/>
              <a:t>常数。</a:t>
            </a:r>
            <a:endParaRPr lang="en-US" altLang="zh-CN" dirty="0"/>
          </a:p>
          <a:p>
            <a:endParaRPr lang="en-US" altLang="zh-CN" dirty="0"/>
          </a:p>
          <a:p>
            <a:r>
              <a:rPr lang="zh-CN" altLang="en-US" dirty="0"/>
              <a:t>所谓 实际 </a:t>
            </a:r>
            <a:r>
              <a:rPr lang="en-US" altLang="zh-CN" dirty="0"/>
              <a:t>RIP </a:t>
            </a:r>
            <a:r>
              <a:rPr lang="zh-CN" altLang="en-US" dirty="0"/>
              <a:t>常数，</a:t>
            </a:r>
            <a:r>
              <a:rPr lang="en-US" altLang="zh-CN" dirty="0"/>
              <a:t> effective RIP </a:t>
            </a:r>
            <a:r>
              <a:rPr lang="zh-CN" altLang="en-US" dirty="0"/>
              <a:t>主要指我们可以通过对原始词典进行左右乘的变换，从而将问题投影到一些不同的空间，使得在这个空间的相应稀疏求解实际上处理一个更为理想的 </a:t>
            </a:r>
            <a:r>
              <a:rPr lang="en-US" altLang="zh-CN" dirty="0"/>
              <a:t>RIP </a:t>
            </a:r>
            <a:r>
              <a:rPr lang="zh-CN" altLang="en-US" dirty="0"/>
              <a:t>常数 的词典。</a:t>
            </a:r>
            <a:endParaRPr lang="en-US" altLang="zh-CN" dirty="0"/>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证明通过分析算法收敛点的不定点特性完成。</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所以，总结一下，</a:t>
            </a:r>
            <a:r>
              <a:rPr lang="en-US" altLang="zh-CN" dirty="0"/>
              <a:t>It is possible to reduce high RIP constants</a:t>
            </a:r>
          </a:p>
          <a:p>
            <a:endParaRPr lang="en-US" altLang="zh-CN"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15</a:t>
            </a:fld>
            <a:endParaRPr lang="zh-CN" altLang="en-US"/>
          </a:p>
        </p:txBody>
      </p:sp>
    </p:spTree>
    <p:extLst>
      <p:ext uri="{BB962C8B-B14F-4D97-AF65-F5344CB8AC3E}">
        <p14:creationId xmlns:p14="http://schemas.microsoft.com/office/powerpoint/2010/main" val="250606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我们来具体考虑这个具有低秩成分的词典特例。即 </a:t>
            </a:r>
            <a:r>
              <a:rPr lang="en-US" altLang="zh-CN" dirty="0"/>
              <a:t>Phi</a:t>
            </a:r>
            <a:r>
              <a:rPr lang="en-US" altLang="zh-CN" baseline="0" dirty="0"/>
              <a:t>-</a:t>
            </a:r>
            <a:r>
              <a:rPr lang="en-US" altLang="zh-CN" baseline="0" dirty="0" err="1"/>
              <a:t>uncor</a:t>
            </a:r>
            <a:r>
              <a:rPr lang="en-US" altLang="zh-CN" baseline="0" dirty="0"/>
              <a:t> </a:t>
            </a:r>
            <a:r>
              <a:rPr lang="zh-CN" altLang="en-US" baseline="0" dirty="0"/>
              <a:t>从 </a:t>
            </a:r>
            <a:r>
              <a:rPr lang="en-US" altLang="zh-CN" baseline="0" dirty="0" err="1"/>
              <a:t>iid</a:t>
            </a:r>
            <a:r>
              <a:rPr lang="en-US" altLang="zh-CN" baseline="0" dirty="0"/>
              <a:t> </a:t>
            </a:r>
            <a:r>
              <a:rPr lang="zh-CN" altLang="en-US" baseline="0" dirty="0"/>
              <a:t>取得， </a:t>
            </a:r>
            <a:r>
              <a:rPr lang="en-US" altLang="zh-CN" baseline="0" dirty="0"/>
              <a:t>Phi-</a:t>
            </a:r>
            <a:r>
              <a:rPr lang="en-US" altLang="zh-CN" baseline="0" dirty="0" err="1"/>
              <a:t>cor</a:t>
            </a:r>
            <a:r>
              <a:rPr lang="en-US" altLang="zh-CN" baseline="0" dirty="0"/>
              <a:t> </a:t>
            </a:r>
            <a:r>
              <a:rPr lang="zh-CN" altLang="en-US" baseline="0" dirty="0"/>
              <a:t>增加了低秩成分 </a:t>
            </a:r>
            <a:r>
              <a:rPr lang="en-US" altLang="zh-CN" baseline="0" dirty="0"/>
              <a:t>Delta</a:t>
            </a:r>
            <a:endParaRPr lang="en-US" altLang="zh-CN" dirty="0"/>
          </a:p>
          <a:p>
            <a:endParaRPr lang="en-US" dirty="0"/>
          </a:p>
          <a:p>
            <a:r>
              <a:rPr lang="zh-CN" altLang="en-US" dirty="0"/>
              <a:t>在这种情况下 我们可以证明， 存在合适的权重能够通过向低秩成分的 </a:t>
            </a:r>
            <a:r>
              <a:rPr lang="en-US" altLang="zh-CN" dirty="0"/>
              <a:t>0 </a:t>
            </a:r>
            <a:r>
              <a:rPr lang="zh-CN" altLang="en-US" dirty="0"/>
              <a:t>空间进行投影 来实现 </a:t>
            </a:r>
            <a:r>
              <a:rPr lang="en-US" altLang="zh-CN" dirty="0"/>
              <a:t>effective RIP</a:t>
            </a:r>
            <a:r>
              <a:rPr lang="zh-CN" altLang="en-US" dirty="0"/>
              <a:t>常数约等于这个非低秩成分的 </a:t>
            </a:r>
            <a:r>
              <a:rPr lang="en-US" altLang="zh-CN" dirty="0"/>
              <a:t>RIP </a:t>
            </a:r>
            <a:r>
              <a:rPr lang="zh-CN" altLang="en-US" dirty="0"/>
              <a:t>常数， 从而大大的降低了 实际 的 </a:t>
            </a:r>
            <a:r>
              <a:rPr lang="en-US" altLang="zh-CN" dirty="0"/>
              <a:t>RIP </a:t>
            </a:r>
            <a:r>
              <a:rPr lang="zh-CN" altLang="en-US" dirty="0"/>
              <a:t>常数。</a:t>
            </a:r>
            <a:endParaRPr lang="en-US" altLang="zh-CN" dirty="0"/>
          </a:p>
          <a:p>
            <a:endParaRPr lang="en-US" dirty="0"/>
          </a:p>
          <a:p>
            <a:r>
              <a:rPr lang="zh-CN" altLang="en-US" dirty="0"/>
              <a:t>当然，为了完整性，我们需要并证明了在投影空间的实际稀疏问题的收敛和原始空间问题的收敛是对应的。</a:t>
            </a:r>
            <a:endParaRPr lang="en-US" altLang="zh-CN" dirty="0"/>
          </a:p>
          <a:p>
            <a:endParaRPr lang="en-US" dirty="0"/>
          </a:p>
          <a:p>
            <a:r>
              <a:rPr lang="zh-CN" altLang="en-US" dirty="0"/>
              <a:t>所以，</a:t>
            </a:r>
            <a:r>
              <a:rPr lang="en-US" altLang="zh-CN" dirty="0"/>
              <a:t>we can actually</a:t>
            </a:r>
            <a:r>
              <a:rPr lang="en-US" altLang="zh-CN" baseline="0" dirty="0"/>
              <a:t> somehow undo low rank correlation that wound otherwise produce a high RIP constant</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16</a:t>
            </a:fld>
            <a:endParaRPr lang="zh-CN" altLang="en-US"/>
          </a:p>
        </p:txBody>
      </p:sp>
    </p:spTree>
    <p:extLst>
      <p:ext uri="{BB962C8B-B14F-4D97-AF65-F5344CB8AC3E}">
        <p14:creationId xmlns:p14="http://schemas.microsoft.com/office/powerpoint/2010/main" val="255865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前两个 </a:t>
            </a:r>
            <a:r>
              <a:rPr lang="en-US" altLang="zh-CN" dirty="0"/>
              <a:t>Theorem </a:t>
            </a:r>
            <a:r>
              <a:rPr lang="zh-CN" altLang="en-US" dirty="0"/>
              <a:t>的分析告诉我们 即使在每层网络参数固定的情况下，学习得到的 </a:t>
            </a:r>
            <a:r>
              <a:rPr lang="en-US" altLang="zh-CN" dirty="0"/>
              <a:t>w </a:t>
            </a:r>
            <a:r>
              <a:rPr lang="zh-CN" altLang="en-US" dirty="0"/>
              <a:t>和 </a:t>
            </a:r>
            <a:r>
              <a:rPr lang="en-US" altLang="zh-CN" dirty="0"/>
              <a:t>b </a:t>
            </a:r>
            <a:r>
              <a:rPr lang="zh-CN" altLang="en-US" dirty="0"/>
              <a:t>是能够比算法得到的 </a:t>
            </a:r>
            <a:r>
              <a:rPr lang="en-US" altLang="zh-CN" dirty="0"/>
              <a:t>w </a:t>
            </a:r>
            <a:r>
              <a:rPr lang="zh-CN" altLang="en-US" dirty="0"/>
              <a:t>和 </a:t>
            </a:r>
            <a:r>
              <a:rPr lang="en-US" altLang="zh-CN" dirty="0"/>
              <a:t>b </a:t>
            </a:r>
            <a:r>
              <a:rPr lang="zh-CN" altLang="en-US" dirty="0"/>
              <a:t>取得更好的稀疏求解的。</a:t>
            </a:r>
            <a:endParaRPr lang="en-US" altLang="zh-CN" dirty="0"/>
          </a:p>
          <a:p>
            <a:endParaRPr lang="en-US" altLang="zh-CN" dirty="0"/>
          </a:p>
          <a:p>
            <a:r>
              <a:rPr lang="zh-CN" altLang="en-US" dirty="0"/>
              <a:t>很自然，我们要问自己第二个问题。</a:t>
            </a:r>
            <a:r>
              <a:rPr lang="en-US" altLang="zh-CN" dirty="0"/>
              <a:t>Do independent</a:t>
            </a:r>
            <a:r>
              <a:rPr lang="en-US" altLang="zh-CN" baseline="0" dirty="0"/>
              <a:t> weights help even more? </a:t>
            </a:r>
            <a:endParaRPr lang="en-US" altLang="zh-CN" dirty="0"/>
          </a:p>
          <a:p>
            <a:endParaRPr lang="en-US" altLang="zh-CN" dirty="0"/>
          </a:p>
          <a:p>
            <a:r>
              <a:rPr lang="zh-CN" altLang="en-US" dirty="0"/>
              <a:t>事实上，通过</a:t>
            </a:r>
            <a:r>
              <a:rPr lang="en-US" altLang="zh-CN" dirty="0"/>
              <a:t>explore similar ideas</a:t>
            </a:r>
            <a:r>
              <a:rPr lang="zh-CN" altLang="en-US" dirty="0"/>
              <a:t>， 我们可以更进一步证明，</a:t>
            </a:r>
            <a:r>
              <a:rPr lang="zh-CN" altLang="en-US" baseline="0" dirty="0"/>
              <a:t> 如果我们采用每一层独立的权重举证 </a:t>
            </a:r>
            <a:r>
              <a:rPr lang="en-US" altLang="zh-CN" baseline="0" dirty="0"/>
              <a:t>W </a:t>
            </a:r>
            <a:r>
              <a:rPr lang="zh-CN" altLang="en-US" baseline="0" dirty="0"/>
              <a:t>和 </a:t>
            </a:r>
            <a:r>
              <a:rPr lang="en-US" altLang="zh-CN" baseline="0" dirty="0"/>
              <a:t>b </a:t>
            </a:r>
            <a:r>
              <a:rPr lang="zh-CN" altLang="en-US" baseline="0" dirty="0"/>
              <a:t>或者可变的非线性层，</a:t>
            </a:r>
            <a:r>
              <a:rPr lang="en-US" altLang="zh-CN" baseline="0" dirty="0"/>
              <a:t> </a:t>
            </a:r>
            <a:r>
              <a:rPr lang="zh-CN" altLang="en-US" baseline="0" dirty="0"/>
              <a:t>我们可以在更加困难和一般的情况下 恢复一个 几乎 理想的 </a:t>
            </a:r>
            <a:r>
              <a:rPr lang="en-US" altLang="zh-CN" baseline="0" dirty="0"/>
              <a:t>RIP </a:t>
            </a:r>
            <a:r>
              <a:rPr lang="zh-CN" altLang="en-US" baseline="0" dirty="0"/>
              <a:t>常数</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17</a:t>
            </a:fld>
            <a:endParaRPr lang="zh-CN" altLang="en-US"/>
          </a:p>
        </p:txBody>
      </p:sp>
    </p:spTree>
    <p:extLst>
      <p:ext uri="{BB962C8B-B14F-4D97-AF65-F5344CB8AC3E}">
        <p14:creationId xmlns:p14="http://schemas.microsoft.com/office/powerpoint/2010/main" val="238468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这里，我来举一个相关的例子。</a:t>
            </a:r>
            <a:endParaRPr lang="en-US" altLang="zh-CN" baseline="0" dirty="0"/>
          </a:p>
          <a:p>
            <a:endParaRPr lang="en-US" dirty="0"/>
          </a:p>
          <a:p>
            <a:r>
              <a:rPr lang="zh-CN" altLang="en-US" dirty="0"/>
              <a:t>假设我们的词典</a:t>
            </a:r>
            <a:r>
              <a:rPr lang="zh-CN" altLang="en-US" baseline="0" dirty="0"/>
              <a:t> </a:t>
            </a:r>
            <a:r>
              <a:rPr lang="en-US" altLang="zh-CN" baseline="0" dirty="0"/>
              <a:t>Phi </a:t>
            </a:r>
            <a:r>
              <a:rPr lang="zh-CN" altLang="en-US" baseline="0" dirty="0"/>
              <a:t>现在由 </a:t>
            </a:r>
            <a:r>
              <a:rPr lang="en-US" altLang="zh-CN" baseline="0" dirty="0"/>
              <a:t>Phi1..Phic </a:t>
            </a:r>
            <a:r>
              <a:rPr lang="zh-CN" altLang="en-US" baseline="0" dirty="0"/>
              <a:t>组成，其中每一个成分都具有自己的低秩和噪声部分。那么我们相当于具有了一个满秩而且 </a:t>
            </a:r>
            <a:r>
              <a:rPr lang="en-US" altLang="zh-CN" baseline="0" dirty="0"/>
              <a:t>RIP </a:t>
            </a:r>
            <a:r>
              <a:rPr lang="zh-CN" altLang="en-US" baseline="0" dirty="0"/>
              <a:t>常数很大的词典。</a:t>
            </a:r>
            <a:endParaRPr lang="en-US" altLang="zh-CN" baseline="0" dirty="0"/>
          </a:p>
          <a:p>
            <a:r>
              <a:rPr lang="zh-CN" altLang="en-US" baseline="0" dirty="0"/>
              <a:t>事实上，这个词典具有一个两层的层级结构。每个</a:t>
            </a:r>
            <a:r>
              <a:rPr lang="en-US" altLang="zh-CN" baseline="0" dirty="0"/>
              <a:t>Phi I </a:t>
            </a:r>
            <a:r>
              <a:rPr lang="zh-CN" altLang="en-US" baseline="0" dirty="0"/>
              <a:t>相当于一个</a:t>
            </a:r>
            <a:r>
              <a:rPr lang="en-US" altLang="zh-CN" baseline="0" dirty="0"/>
              <a:t>cluster, </a:t>
            </a:r>
            <a:r>
              <a:rPr lang="zh-CN" altLang="en-US" baseline="0" dirty="0"/>
              <a:t>在</a:t>
            </a:r>
            <a:r>
              <a:rPr lang="en-US" altLang="zh-CN" baseline="0" dirty="0"/>
              <a:t>cluster </a:t>
            </a:r>
            <a:r>
              <a:rPr lang="zh-CN" altLang="en-US" baseline="0" dirty="0"/>
              <a:t>直接的区分是一个层面的问题，在</a:t>
            </a:r>
            <a:r>
              <a:rPr lang="en-US" altLang="zh-CN" baseline="0" dirty="0"/>
              <a:t>cluster</a:t>
            </a:r>
            <a:r>
              <a:rPr lang="zh-CN" altLang="en-US" baseline="0" dirty="0"/>
              <a:t>内部的区分是一个更细粒度的问题。</a:t>
            </a:r>
            <a:endParaRPr lang="en-US" altLang="zh-CN" baseline="0" dirty="0"/>
          </a:p>
          <a:p>
            <a:endParaRPr lang="en-US" baseline="0" dirty="0"/>
          </a:p>
          <a:p>
            <a:r>
              <a:rPr lang="zh-CN" altLang="en-US" dirty="0"/>
              <a:t>所以 </a:t>
            </a:r>
            <a:r>
              <a:rPr lang="en-US" altLang="zh-CN" dirty="0"/>
              <a:t>intuitively</a:t>
            </a:r>
            <a:r>
              <a:rPr lang="en-US" altLang="zh-CN" baseline="0" dirty="0"/>
              <a:t> </a:t>
            </a:r>
            <a:r>
              <a:rPr lang="zh-CN" altLang="en-US" dirty="0"/>
              <a:t>我们可以通过利用不同网络层之间不同的 </a:t>
            </a:r>
            <a:r>
              <a:rPr lang="en-US" altLang="zh-CN" dirty="0"/>
              <a:t>w </a:t>
            </a:r>
            <a:r>
              <a:rPr lang="zh-CN" altLang="en-US" dirty="0"/>
              <a:t>和 </a:t>
            </a:r>
            <a:r>
              <a:rPr lang="en-US" altLang="zh-CN" dirty="0"/>
              <a:t>b </a:t>
            </a:r>
            <a:r>
              <a:rPr lang="zh-CN" altLang="en-US" dirty="0"/>
              <a:t>以及非线性变换部分来实现不同层网络 处理 不同粒度 的稀疏问题。</a:t>
            </a:r>
            <a:endParaRPr lang="en-US" altLang="zh-CN" dirty="0"/>
          </a:p>
          <a:p>
            <a:endParaRPr lang="en-US" dirty="0"/>
          </a:p>
          <a:p>
            <a:r>
              <a:rPr lang="zh-CN" altLang="en-US" dirty="0"/>
              <a:t>比如第一层网络主要用来处理 </a:t>
            </a:r>
            <a:r>
              <a:rPr lang="en-US" altLang="zh-CN" dirty="0"/>
              <a:t>cluster </a:t>
            </a:r>
            <a:r>
              <a:rPr lang="zh-CN" altLang="en-US" dirty="0"/>
              <a:t>级</a:t>
            </a:r>
            <a:r>
              <a:rPr lang="zh-CN" altLang="en-US" baseline="0" dirty="0"/>
              <a:t>的选择</a:t>
            </a:r>
            <a:endParaRPr lang="en-US"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18</a:t>
            </a:fld>
            <a:endParaRPr lang="zh-CN" altLang="en-US"/>
          </a:p>
        </p:txBody>
      </p:sp>
    </p:spTree>
    <p:extLst>
      <p:ext uri="{BB962C8B-B14F-4D97-AF65-F5344CB8AC3E}">
        <p14:creationId xmlns:p14="http://schemas.microsoft.com/office/powerpoint/2010/main" val="3137347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20</a:t>
            </a:fld>
            <a:endParaRPr lang="zh-CN" altLang="en-US"/>
          </a:p>
        </p:txBody>
      </p:sp>
    </p:spTree>
    <p:extLst>
      <p:ext uri="{BB962C8B-B14F-4D97-AF65-F5344CB8AC3E}">
        <p14:creationId xmlns:p14="http://schemas.microsoft.com/office/powerpoint/2010/main" val="171785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我会首先介绍</a:t>
            </a:r>
            <a:r>
              <a:rPr lang="en-US" altLang="zh-CN" dirty="0"/>
              <a:t>Maximal</a:t>
            </a:r>
            <a:r>
              <a:rPr lang="en-US" altLang="zh-CN" baseline="0" dirty="0"/>
              <a:t> Sparsity</a:t>
            </a:r>
            <a:r>
              <a:rPr lang="zh-CN" altLang="en-US" baseline="0" dirty="0"/>
              <a:t>的建模</a:t>
            </a:r>
            <a:r>
              <a:rPr lang="en-US" altLang="zh-CN" baseline="0" dirty="0"/>
              <a:t>formulation</a:t>
            </a:r>
            <a:r>
              <a:rPr lang="zh-CN" altLang="en-US" baseline="0" dirty="0"/>
              <a:t>和相关研究背景。</a:t>
            </a:r>
            <a:endParaRPr lang="en-US" altLang="zh-CN" baseline="0" dirty="0"/>
          </a:p>
          <a:p>
            <a:endParaRPr lang="en-US" altLang="zh-CN" baseline="0" dirty="0"/>
          </a:p>
          <a:p>
            <a:r>
              <a:rPr lang="zh-CN" altLang="en-US" baseline="0" dirty="0"/>
              <a:t>然后我将从迭代算法展开的角度建立稀疏求解和深度神经网络的联系。</a:t>
            </a:r>
            <a:endParaRPr lang="en-US" altLang="zh-CN" baseline="0" dirty="0"/>
          </a:p>
          <a:p>
            <a:endParaRPr lang="en-US" altLang="zh-CN" baseline="0" dirty="0"/>
          </a:p>
          <a:p>
            <a:r>
              <a:rPr lang="zh-CN" altLang="en-US" baseline="0" dirty="0"/>
              <a:t>之后我会</a:t>
            </a:r>
            <a:r>
              <a:rPr lang="en-US" altLang="zh-CN" baseline="0" dirty="0"/>
              <a:t>motivate</a:t>
            </a:r>
            <a:r>
              <a:rPr lang="zh-CN" altLang="en-US" baseline="0" dirty="0"/>
              <a:t>一下新颖的理论分析，也是我们工作的主要贡献之一。</a:t>
            </a:r>
            <a:endParaRPr lang="en-US" altLang="zh-CN" baseline="0" dirty="0"/>
          </a:p>
          <a:p>
            <a:endParaRPr lang="en-US" altLang="zh-CN" baseline="0" dirty="0"/>
          </a:p>
          <a:p>
            <a:r>
              <a:rPr lang="zh-CN" altLang="en-US" baseline="0" dirty="0"/>
              <a:t>然后，我会讨论一些具体的实际设计和实验结果，以及在该方法在光学立体问题中的一个应用。</a:t>
            </a:r>
            <a:endParaRPr lang="en-US" altLang="zh-CN" baseline="0" dirty="0"/>
          </a:p>
          <a:p>
            <a:endParaRPr lang="en-US" altLang="zh-CN" baseline="0" dirty="0"/>
          </a:p>
          <a:p>
            <a:r>
              <a:rPr lang="zh-CN" altLang="en-US" baseline="0" dirty="0"/>
              <a:t>最后，我会总结讨论一些想法。</a:t>
            </a:r>
            <a:endParaRPr lang="en-US" altLang="zh-CN" baseline="0"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a:t>
            </a:fld>
            <a:endParaRPr lang="zh-CN" altLang="en-US"/>
          </a:p>
        </p:txBody>
      </p:sp>
    </p:spTree>
    <p:extLst>
      <p:ext uri="{BB962C8B-B14F-4D97-AF65-F5344CB8AC3E}">
        <p14:creationId xmlns:p14="http://schemas.microsoft.com/office/powerpoint/2010/main" val="303440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a:t>而第二层则主要 负责 分析 </a:t>
            </a:r>
            <a:r>
              <a:rPr lang="en-US" altLang="zh-CN" baseline="0" dirty="0"/>
              <a:t>cluster </a:t>
            </a:r>
            <a:r>
              <a:rPr lang="zh-CN" altLang="en-US" baseline="0" dirty="0"/>
              <a:t>内部的稀疏选择。一个简单的 </a:t>
            </a:r>
            <a:r>
              <a:rPr lang="en-US" altLang="zh-CN" baseline="0" dirty="0"/>
              <a:t>gating </a:t>
            </a:r>
            <a:r>
              <a:rPr lang="zh-CN" altLang="en-US" baseline="0" dirty="0"/>
              <a:t>机制就可能让我们记住第一层的选择，从而在第二层把重点放在被选中的策略特然内部。</a:t>
            </a:r>
            <a:endParaRPr lang="en-US" altLang="zh-CN" baseline="0" dirty="0"/>
          </a:p>
          <a:p>
            <a:endParaRPr lang="en-US" baseline="0" dirty="0"/>
          </a:p>
          <a:p>
            <a:r>
              <a:rPr lang="zh-CN" altLang="en-US" baseline="0" dirty="0"/>
              <a:t>通过这个例子，不难理解，采用</a:t>
            </a:r>
            <a:r>
              <a:rPr lang="en-US" altLang="zh-CN" baseline="0" dirty="0"/>
              <a:t>independent weights </a:t>
            </a:r>
            <a:r>
              <a:rPr lang="zh-CN" altLang="en-US" baseline="0" dirty="0"/>
              <a:t>可以</a:t>
            </a:r>
            <a:r>
              <a:rPr lang="en-US" altLang="zh-CN" baseline="0" dirty="0"/>
              <a:t>potentially </a:t>
            </a:r>
            <a:r>
              <a:rPr lang="zh-CN" altLang="en-US" baseline="0" dirty="0"/>
              <a:t>更进一步帮助我们求解更难的稀疏问题。</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21</a:t>
            </a:fld>
            <a:endParaRPr lang="zh-CN" altLang="en-US"/>
          </a:p>
        </p:txBody>
      </p:sp>
    </p:spTree>
    <p:extLst>
      <p:ext uri="{BB962C8B-B14F-4D97-AF65-F5344CB8AC3E}">
        <p14:creationId xmlns:p14="http://schemas.microsoft.com/office/powerpoint/2010/main" val="27458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好，在做一次 </a:t>
            </a:r>
            <a:r>
              <a:rPr lang="en-US" altLang="zh-CN" dirty="0"/>
              <a:t>checkpoint</a:t>
            </a:r>
          </a:p>
          <a:p>
            <a:endParaRPr lang="en-US" altLang="zh-CN" dirty="0"/>
          </a:p>
          <a:p>
            <a:r>
              <a:rPr lang="zh-CN" altLang="en-US" dirty="0"/>
              <a:t>到目前为止，我们知道， 存在理想的网络权重设置，能够在很大程度上降低 </a:t>
            </a:r>
            <a:r>
              <a:rPr lang="en-US" altLang="zh-CN" dirty="0"/>
              <a:t>effective RIP </a:t>
            </a:r>
            <a:r>
              <a:rPr lang="zh-CN" altLang="en-US" dirty="0"/>
              <a:t>常数，从而更好的求解原始问题。</a:t>
            </a:r>
            <a:endParaRPr lang="en-US" altLang="zh-CN" dirty="0"/>
          </a:p>
          <a:p>
            <a:endParaRPr lang="en-US" altLang="zh-CN" dirty="0"/>
          </a:p>
          <a:p>
            <a:r>
              <a:rPr lang="zh-CN" altLang="en-US" dirty="0"/>
              <a:t>在这里需要说明一下：</a:t>
            </a:r>
            <a:endParaRPr lang="en-US" altLang="zh-CN" dirty="0"/>
          </a:p>
          <a:p>
            <a:r>
              <a:rPr lang="zh-CN" altLang="en-US" dirty="0"/>
              <a:t>对于具体的问题，我们几乎无法得知词典的具体结构性，所以我们无法 通过 </a:t>
            </a:r>
            <a:r>
              <a:rPr lang="en-US" altLang="zh-CN" dirty="0"/>
              <a:t>hand craft </a:t>
            </a:r>
            <a:r>
              <a:rPr lang="zh-CN" altLang="en-US" dirty="0"/>
              <a:t>的方式设计出相应的网络来实现最优的 </a:t>
            </a:r>
            <a:r>
              <a:rPr lang="en-US" altLang="zh-CN" dirty="0"/>
              <a:t>effective RIP</a:t>
            </a:r>
            <a:r>
              <a:rPr lang="zh-CN" altLang="en-US" dirty="0"/>
              <a:t>常数。但这似乎正是基于学习的方法的好处所在。类似于利用 </a:t>
            </a:r>
            <a:r>
              <a:rPr lang="en-US" altLang="zh-CN" dirty="0"/>
              <a:t>CNN </a:t>
            </a:r>
            <a:r>
              <a:rPr lang="zh-CN" altLang="en-US" dirty="0"/>
              <a:t>代替 </a:t>
            </a:r>
            <a:r>
              <a:rPr lang="en-US" altLang="zh-CN" dirty="0"/>
              <a:t>hand craft feature SIFT</a:t>
            </a:r>
            <a:r>
              <a:rPr lang="zh-CN" altLang="en-US" dirty="0"/>
              <a:t>一样，我们相信对于这样的不确定性，学习得到的权重设置将 </a:t>
            </a:r>
            <a:r>
              <a:rPr lang="en-US" altLang="zh-CN" dirty="0"/>
              <a:t>implicitly </a:t>
            </a:r>
            <a:r>
              <a:rPr lang="zh-CN" altLang="en-US" dirty="0"/>
              <a:t>优于大部分 </a:t>
            </a:r>
            <a:r>
              <a:rPr lang="en-US" altLang="zh-CN" dirty="0"/>
              <a:t>hand craft</a:t>
            </a:r>
            <a:r>
              <a:rPr lang="zh-CN" altLang="en-US" dirty="0"/>
              <a:t>的参数设置，包括各种传统迭代算法的对应权重。</a:t>
            </a:r>
            <a:endParaRPr lang="en-US" altLang="zh-CN" dirty="0"/>
          </a:p>
          <a:p>
            <a:endParaRPr lang="en-US" dirty="0"/>
          </a:p>
          <a:p>
            <a:r>
              <a:rPr lang="zh-CN" altLang="en-US" dirty="0"/>
              <a:t>下面我介绍一些具体的</a:t>
            </a:r>
            <a:r>
              <a:rPr lang="en-US" altLang="zh-CN" dirty="0"/>
              <a:t>design trick</a:t>
            </a:r>
            <a:r>
              <a:rPr lang="zh-CN" altLang="en-US" dirty="0"/>
              <a:t>和实验结果。</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22</a:t>
            </a:fld>
            <a:endParaRPr lang="zh-CN" altLang="en-US"/>
          </a:p>
        </p:txBody>
      </p:sp>
    </p:spTree>
    <p:extLst>
      <p:ext uri="{BB962C8B-B14F-4D97-AF65-F5344CB8AC3E}">
        <p14:creationId xmlns:p14="http://schemas.microsoft.com/office/powerpoint/2010/main" val="2233704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首先我们提出</a:t>
            </a:r>
            <a:r>
              <a:rPr lang="zh-CN" altLang="en-US" baseline="0" dirty="0"/>
              <a:t>  通过把问题转化为一个多</a:t>
            </a:r>
            <a:r>
              <a:rPr lang="en-US" altLang="zh-CN" baseline="0" dirty="0"/>
              <a:t>label </a:t>
            </a:r>
            <a:r>
              <a:rPr lang="zh-CN" altLang="en-US" baseline="0" dirty="0"/>
              <a:t>分类问题进行求解。主要的想法是：</a:t>
            </a:r>
            <a:endParaRPr lang="en-US" altLang="zh-CN" baseline="0" dirty="0"/>
          </a:p>
          <a:p>
            <a:endParaRPr lang="en-US" altLang="zh-CN" baseline="0" dirty="0"/>
          </a:p>
          <a:p>
            <a:r>
              <a:rPr lang="en-US" altLang="zh-CN" baseline="0" dirty="0"/>
              <a:t>1 </a:t>
            </a:r>
            <a:r>
              <a:rPr lang="zh-CN" altLang="en-US" baseline="0" dirty="0"/>
              <a:t>对于</a:t>
            </a:r>
            <a:r>
              <a:rPr lang="en-US" altLang="zh-CN" baseline="0" dirty="0"/>
              <a:t>Maximal sparsity</a:t>
            </a:r>
            <a:r>
              <a:rPr lang="zh-CN" altLang="en-US" baseline="0" dirty="0"/>
              <a:t>这种稀疏问题，我们发现其中最</a:t>
            </a:r>
            <a:r>
              <a:rPr lang="en-US" altLang="zh-CN" baseline="0" dirty="0"/>
              <a:t>challenge </a:t>
            </a:r>
            <a:r>
              <a:rPr lang="zh-CN" altLang="en-US" baseline="0" dirty="0"/>
              <a:t>的部分是估计目标向量的</a:t>
            </a:r>
            <a:r>
              <a:rPr lang="en-US" altLang="zh-CN" baseline="0" dirty="0"/>
              <a:t>support</a:t>
            </a:r>
          </a:p>
          <a:p>
            <a:r>
              <a:rPr lang="en-US" altLang="zh-CN" baseline="0" dirty="0"/>
              <a:t>2 </a:t>
            </a:r>
            <a:r>
              <a:rPr lang="zh-CN" altLang="en-US" baseline="0" dirty="0"/>
              <a:t>一旦这个</a:t>
            </a:r>
            <a:r>
              <a:rPr lang="en-US" altLang="zh-CN" baseline="0" dirty="0"/>
              <a:t>support</a:t>
            </a:r>
            <a:r>
              <a:rPr lang="zh-CN" altLang="en-US" baseline="0" dirty="0"/>
              <a:t>被准确的求得，规矩目标向量 </a:t>
            </a:r>
            <a:r>
              <a:rPr lang="en-US" altLang="zh-CN" baseline="0" dirty="0"/>
              <a:t>x-star</a:t>
            </a:r>
            <a:r>
              <a:rPr lang="zh-CN" altLang="en-US" baseline="0" dirty="0"/>
              <a:t>的值可以通过简单的</a:t>
            </a:r>
            <a:r>
              <a:rPr lang="en-US" altLang="zh-CN" baseline="0" dirty="0"/>
              <a:t>least square</a:t>
            </a:r>
            <a:r>
              <a:rPr lang="zh-CN" altLang="en-US" baseline="0" dirty="0"/>
              <a:t>得到。</a:t>
            </a:r>
            <a:endParaRPr lang="en-US" altLang="zh-CN" baseline="0" dirty="0"/>
          </a:p>
          <a:p>
            <a:r>
              <a:rPr lang="en-US" altLang="zh-CN" baseline="0" dirty="0"/>
              <a:t>3 </a:t>
            </a:r>
            <a:r>
              <a:rPr lang="zh-CN" altLang="en-US" baseline="0" dirty="0"/>
              <a:t>但是目前领域中常用的给予 </a:t>
            </a:r>
            <a:r>
              <a:rPr lang="en-US" altLang="zh-CN" baseline="0" dirty="0"/>
              <a:t>y-Phi x 2</a:t>
            </a:r>
            <a:r>
              <a:rPr lang="zh-CN" altLang="en-US" baseline="0" dirty="0"/>
              <a:t>范数的</a:t>
            </a:r>
            <a:r>
              <a:rPr lang="en-US" altLang="zh-CN" baseline="0" dirty="0"/>
              <a:t>loss</a:t>
            </a:r>
            <a:r>
              <a:rPr lang="zh-CN" altLang="en-US" baseline="0" dirty="0"/>
              <a:t>项的方法是没有办法明确利用这种信息的，它们可能会导致网络的学习过程 </a:t>
            </a:r>
            <a:r>
              <a:rPr lang="en-US" altLang="zh-CN" baseline="0" dirty="0"/>
              <a:t>spend undue effort</a:t>
            </a:r>
            <a:r>
              <a:rPr lang="zh-CN" altLang="en-US" baseline="0" dirty="0"/>
              <a:t>去直接</a:t>
            </a:r>
            <a:r>
              <a:rPr lang="en-US" altLang="zh-CN" baseline="0" dirty="0"/>
              <a:t>match value</a:t>
            </a:r>
            <a:r>
              <a:rPr lang="zh-CN" altLang="en-US" baseline="0" dirty="0"/>
              <a:t>，而不是</a:t>
            </a:r>
            <a:r>
              <a:rPr lang="en-US" altLang="zh-CN" baseline="0" dirty="0"/>
              <a:t>focus</a:t>
            </a:r>
            <a:r>
              <a:rPr lang="zh-CN" altLang="en-US" baseline="0" dirty="0"/>
              <a:t>在</a:t>
            </a:r>
            <a:r>
              <a:rPr lang="en-US" altLang="zh-CN" baseline="0" dirty="0"/>
              <a:t>support</a:t>
            </a:r>
            <a:r>
              <a:rPr lang="zh-CN" altLang="en-US" baseline="0" dirty="0"/>
              <a:t>上</a:t>
            </a:r>
            <a:endParaRPr lang="en-US" altLang="zh-CN" baseline="0" dirty="0"/>
          </a:p>
          <a:p>
            <a:r>
              <a:rPr lang="en-US" altLang="zh-CN" baseline="0" dirty="0"/>
              <a:t>4 </a:t>
            </a:r>
            <a:r>
              <a:rPr lang="zh-CN" altLang="en-US" baseline="0" dirty="0"/>
              <a:t>事实上，如果大家去想一下目前的分类问题，在一张图中如果既有 人，也有自行车，该图的</a:t>
            </a:r>
            <a:r>
              <a:rPr lang="en-US" altLang="zh-CN" baseline="0" dirty="0"/>
              <a:t>label </a:t>
            </a:r>
            <a:r>
              <a:rPr lang="zh-CN" altLang="en-US" baseline="0" dirty="0"/>
              <a:t>可能也既有人也有自行车，但是 </a:t>
            </a:r>
            <a:r>
              <a:rPr lang="en-US" altLang="zh-CN" baseline="0" dirty="0"/>
              <a:t>there is no way to guarantee </a:t>
            </a:r>
            <a:r>
              <a:rPr lang="zh-CN" altLang="en-US" baseline="0" dirty="0"/>
              <a:t>两个</a:t>
            </a:r>
            <a:r>
              <a:rPr lang="en-US" altLang="zh-CN" baseline="0" dirty="0"/>
              <a:t>label</a:t>
            </a:r>
            <a:r>
              <a:rPr lang="zh-CN" altLang="en-US" baseline="0" dirty="0"/>
              <a:t>的贡献一定是一致的。所以，多目标分类本身是可以用来鲁棒的进行这种没有权重的分类问题的。</a:t>
            </a:r>
            <a:endParaRPr lang="en-US" altLang="zh-CN" baseline="0" dirty="0"/>
          </a:p>
          <a:p>
            <a:endParaRPr lang="en-US" altLang="zh-CN" baseline="0" dirty="0"/>
          </a:p>
          <a:p>
            <a:r>
              <a:rPr lang="zh-CN" altLang="en-US" baseline="0" dirty="0"/>
              <a:t>最后，这种多</a:t>
            </a:r>
            <a:r>
              <a:rPr lang="en-US" altLang="zh-CN" baseline="0" dirty="0"/>
              <a:t>label</a:t>
            </a:r>
            <a:r>
              <a:rPr lang="zh-CN" altLang="en-US" baseline="0" dirty="0"/>
              <a:t>分类 我们直接采用一个</a:t>
            </a:r>
            <a:r>
              <a:rPr lang="en-US" altLang="zh-CN" baseline="0" dirty="0" err="1"/>
              <a:t>multilabel</a:t>
            </a:r>
            <a:r>
              <a:rPr lang="zh-CN" altLang="en-US" baseline="0" dirty="0"/>
              <a:t>的 </a:t>
            </a:r>
            <a:r>
              <a:rPr lang="en-US" altLang="zh-CN" baseline="0" dirty="0" err="1"/>
              <a:t>softmax</a:t>
            </a:r>
            <a:r>
              <a:rPr lang="zh-CN" altLang="en-US" baseline="0" dirty="0"/>
              <a:t>就能够完成，和</a:t>
            </a:r>
            <a:r>
              <a:rPr lang="en-US" altLang="zh-CN" baseline="0" dirty="0"/>
              <a:t>single label </a:t>
            </a:r>
            <a:r>
              <a:rPr lang="en-US" altLang="zh-CN" baseline="0" dirty="0" err="1"/>
              <a:t>softmax</a:t>
            </a:r>
            <a:r>
              <a:rPr lang="en-US" altLang="zh-CN" baseline="0" dirty="0"/>
              <a:t> </a:t>
            </a:r>
            <a:r>
              <a:rPr lang="zh-CN" altLang="en-US" baseline="0" dirty="0"/>
              <a:t>主要的区别在于向后传播的时候同时有多股梯度信息从几个</a:t>
            </a:r>
            <a:r>
              <a:rPr lang="en-US" altLang="zh-CN" baseline="0" dirty="0"/>
              <a:t>label</a:t>
            </a:r>
            <a:r>
              <a:rPr lang="zh-CN" altLang="en-US" baseline="0" dirty="0"/>
              <a:t>对应的位置流出。</a:t>
            </a:r>
            <a:endParaRPr lang="en-US" altLang="zh-CN" baseline="0" dirty="0"/>
          </a:p>
          <a:p>
            <a:endParaRPr lang="en-US" altLang="zh-CN" baseline="0" dirty="0"/>
          </a:p>
          <a:p>
            <a:endParaRPr lang="en-US" altLang="zh-CN"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23</a:t>
            </a:fld>
            <a:endParaRPr lang="zh-CN" altLang="en-US"/>
          </a:p>
        </p:txBody>
      </p:sp>
    </p:spTree>
    <p:extLst>
      <p:ext uri="{BB962C8B-B14F-4D97-AF65-F5344CB8AC3E}">
        <p14:creationId xmlns:p14="http://schemas.microsoft.com/office/powerpoint/2010/main" val="1933031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另外，在刚才的理论分析部分，我们注意到一个有意思的</a:t>
            </a:r>
            <a:r>
              <a:rPr lang="en-US" altLang="zh-CN" dirty="0"/>
              <a:t>gating</a:t>
            </a:r>
            <a:r>
              <a:rPr lang="zh-CN" altLang="en-US" dirty="0"/>
              <a:t>机制可能帮助我们更好的处理复杂的层次化的稀疏求解问题。在某种意义上，我们</a:t>
            </a:r>
            <a:r>
              <a:rPr lang="en-US" altLang="zh-CN" dirty="0"/>
              <a:t>argue </a:t>
            </a:r>
            <a:r>
              <a:rPr lang="zh-CN" altLang="en-US" dirty="0"/>
              <a:t>几乎所有困难的稀疏问题都是在某种程度上多个尺度的稀疏问题交织在一起导致的。所以，</a:t>
            </a:r>
            <a:r>
              <a:rPr lang="en-US" altLang="zh-CN" dirty="0"/>
              <a:t>intuitively </a:t>
            </a:r>
            <a:r>
              <a:rPr lang="zh-CN" altLang="en-US" dirty="0"/>
              <a:t>某种形式的</a:t>
            </a:r>
            <a:r>
              <a:rPr lang="en-US" altLang="zh-CN" dirty="0"/>
              <a:t>highway</a:t>
            </a:r>
            <a:r>
              <a:rPr lang="zh-CN" altLang="en-US" dirty="0"/>
              <a:t>和</a:t>
            </a:r>
            <a:r>
              <a:rPr lang="en-US" altLang="zh-CN" dirty="0"/>
              <a:t>long term memory</a:t>
            </a:r>
            <a:r>
              <a:rPr lang="zh-CN" altLang="en-US" dirty="0"/>
              <a:t>应该会更有利于求解这种问题。</a:t>
            </a:r>
            <a:endParaRPr lang="en-US" altLang="zh-CN" dirty="0"/>
          </a:p>
          <a:p>
            <a:endParaRPr lang="en-US" dirty="0"/>
          </a:p>
          <a:p>
            <a:r>
              <a:rPr lang="zh-CN" altLang="en-US" dirty="0"/>
              <a:t>另一方方面，我们发现先 </a:t>
            </a:r>
            <a:r>
              <a:rPr lang="en-US" altLang="zh-CN" dirty="0"/>
              <a:t>IHT ISTA</a:t>
            </a:r>
            <a:r>
              <a:rPr lang="zh-CN" altLang="en-US" dirty="0"/>
              <a:t>等常用的算法，在碰到 </a:t>
            </a:r>
            <a:r>
              <a:rPr lang="en-US" altLang="zh-CN" dirty="0"/>
              <a:t>RIP </a:t>
            </a:r>
            <a:r>
              <a:rPr lang="zh-CN" altLang="en-US" dirty="0"/>
              <a:t>较高的困难的稀疏问题的时候，通常要进行很多次的迭代才能够收敛。所以，我们需要采用比较多层的，或者说足够深的神经网络能够更好的帮助问题求解。在这方面，像</a:t>
            </a:r>
            <a:r>
              <a:rPr lang="en-US" altLang="zh-CN" dirty="0"/>
              <a:t>highway </a:t>
            </a:r>
            <a:r>
              <a:rPr lang="zh-CN" altLang="en-US" dirty="0"/>
              <a:t>和 </a:t>
            </a:r>
            <a:r>
              <a:rPr lang="en-US" altLang="zh-CN" dirty="0" err="1"/>
              <a:t>lstm</a:t>
            </a:r>
            <a:r>
              <a:rPr lang="zh-CN" altLang="en-US" dirty="0"/>
              <a:t>这样的跨层练级，更有利于</a:t>
            </a:r>
            <a:r>
              <a:rPr lang="en-US" altLang="zh-CN" dirty="0"/>
              <a:t>information flow</a:t>
            </a:r>
            <a:r>
              <a:rPr lang="zh-CN" altLang="en-US" dirty="0"/>
              <a:t>， 从而更利于训练。</a:t>
            </a:r>
            <a:endParaRPr lang="en-US" altLang="zh-CN" dirty="0"/>
          </a:p>
          <a:p>
            <a:endParaRPr lang="en-US" dirty="0"/>
          </a:p>
          <a:p>
            <a:r>
              <a:rPr lang="zh-CN" altLang="en-US" dirty="0"/>
              <a:t>最后，我们来考虑如何产生训练样本。</a:t>
            </a:r>
            <a:r>
              <a:rPr lang="zh-CN" altLang="en-US" baseline="0" dirty="0"/>
              <a:t> </a:t>
            </a:r>
            <a:endParaRPr lang="en-US" altLang="zh-CN" baseline="0" dirty="0"/>
          </a:p>
          <a:p>
            <a:endParaRPr lang="en-US" altLang="zh-CN" baseline="0" dirty="0"/>
          </a:p>
          <a:p>
            <a:r>
              <a:rPr lang="zh-CN" altLang="en-US" baseline="0" dirty="0"/>
              <a:t>通常，对于这样稀疏网络的学习，比如基于 </a:t>
            </a:r>
            <a:r>
              <a:rPr lang="en-US" altLang="zh-CN" baseline="0" dirty="0"/>
              <a:t>IHT </a:t>
            </a:r>
            <a:r>
              <a:rPr lang="zh-CN" altLang="en-US" baseline="0" dirty="0"/>
              <a:t>的网络和基于 </a:t>
            </a:r>
            <a:r>
              <a:rPr lang="en-US" altLang="zh-CN" baseline="0" dirty="0"/>
              <a:t>ISTA </a:t>
            </a:r>
            <a:r>
              <a:rPr lang="zh-CN" altLang="en-US" baseline="0" dirty="0"/>
              <a:t>的网络。大家都是随机的产生或者从一些辅助数据中产生很多 </a:t>
            </a:r>
            <a:r>
              <a:rPr lang="en-US" altLang="zh-CN" baseline="0" dirty="0"/>
              <a:t>y</a:t>
            </a:r>
            <a:r>
              <a:rPr lang="zh-CN" altLang="en-US" baseline="0" dirty="0"/>
              <a:t>， 然后通过具体算法 计算得到 相应的 </a:t>
            </a:r>
            <a:r>
              <a:rPr lang="en-US" altLang="zh-CN" baseline="0" dirty="0"/>
              <a:t>x-star </a:t>
            </a:r>
            <a:r>
              <a:rPr lang="zh-CN" altLang="en-US" baseline="0" dirty="0"/>
              <a:t>，之后采用 </a:t>
            </a:r>
            <a:r>
              <a:rPr lang="en-US" altLang="zh-CN" baseline="0" dirty="0"/>
              <a:t>y</a:t>
            </a:r>
            <a:r>
              <a:rPr lang="zh-CN" altLang="en-US" baseline="0" dirty="0"/>
              <a:t>输入，</a:t>
            </a:r>
            <a:r>
              <a:rPr lang="en-US" altLang="zh-CN" baseline="0" dirty="0" err="1"/>
              <a:t>xlabel</a:t>
            </a:r>
            <a:r>
              <a:rPr lang="zh-CN" altLang="en-US" baseline="0" dirty="0"/>
              <a:t>的方式训练。</a:t>
            </a:r>
            <a:endParaRPr lang="en-US" altLang="zh-CN" baseline="0" dirty="0"/>
          </a:p>
          <a:p>
            <a:endParaRPr lang="en-US" altLang="zh-CN" baseline="0" dirty="0"/>
          </a:p>
          <a:p>
            <a:r>
              <a:rPr lang="zh-CN" altLang="en-US" baseline="0" dirty="0"/>
              <a:t>但是由于我们的目标是求解</a:t>
            </a:r>
            <a:r>
              <a:rPr lang="en-US" altLang="zh-CN" baseline="0" dirty="0"/>
              <a:t>maximal sparsity</a:t>
            </a:r>
            <a:r>
              <a:rPr lang="zh-CN" altLang="en-US" baseline="0" dirty="0"/>
              <a:t>的</a:t>
            </a:r>
            <a:r>
              <a:rPr lang="en-US" altLang="zh-CN" baseline="0" dirty="0"/>
              <a:t>np</a:t>
            </a:r>
            <a:r>
              <a:rPr lang="zh-CN" altLang="en-US" baseline="0" dirty="0"/>
              <a:t>问题， 而且我们知道已有算法常常是</a:t>
            </a:r>
            <a:r>
              <a:rPr lang="en-US" altLang="zh-CN" baseline="0" dirty="0"/>
              <a:t>faulty</a:t>
            </a:r>
            <a:r>
              <a:rPr lang="zh-CN" altLang="en-US" baseline="0" dirty="0"/>
              <a:t>的，所以我们不能够在</a:t>
            </a:r>
            <a:r>
              <a:rPr lang="en-US" altLang="zh-CN" baseline="0" dirty="0"/>
              <a:t>given y</a:t>
            </a:r>
            <a:r>
              <a:rPr lang="zh-CN" altLang="en-US" baseline="0" dirty="0"/>
              <a:t>的时候得到真正的</a:t>
            </a:r>
            <a:r>
              <a:rPr lang="en-US" altLang="zh-CN" baseline="0" dirty="0"/>
              <a:t>x-star </a:t>
            </a:r>
            <a:r>
              <a:rPr lang="zh-CN" altLang="en-US" baseline="0" dirty="0"/>
              <a:t>，所以这样产生的</a:t>
            </a:r>
            <a:r>
              <a:rPr lang="en-US" altLang="zh-CN" baseline="0" dirty="0"/>
              <a:t>label x</a:t>
            </a:r>
            <a:r>
              <a:rPr lang="zh-CN" altLang="en-US" baseline="0" dirty="0"/>
              <a:t>进行训练将几乎必然导致错误。 相反，我们提出直接随机的产生 </a:t>
            </a:r>
            <a:r>
              <a:rPr lang="en-US" altLang="zh-CN" baseline="0" dirty="0"/>
              <a:t>x-star </a:t>
            </a:r>
            <a:r>
              <a:rPr lang="zh-CN" altLang="en-US" baseline="0" dirty="0"/>
              <a:t>然后又 </a:t>
            </a:r>
            <a:r>
              <a:rPr lang="en-US" altLang="zh-CN" baseline="0" dirty="0"/>
              <a:t>x-star generatively </a:t>
            </a:r>
            <a:r>
              <a:rPr lang="zh-CN" altLang="en-US" baseline="0" dirty="0"/>
              <a:t>得到 </a:t>
            </a:r>
            <a:r>
              <a:rPr lang="en-US" altLang="zh-CN" baseline="0" dirty="0"/>
              <a:t>y=Phi x-star</a:t>
            </a:r>
            <a:r>
              <a:rPr lang="zh-CN" altLang="en-US" baseline="0" dirty="0"/>
              <a:t>。 除了能够保证这样产生的 </a:t>
            </a:r>
            <a:r>
              <a:rPr lang="en-US" altLang="zh-CN" baseline="0" dirty="0"/>
              <a:t>x y </a:t>
            </a:r>
            <a:r>
              <a:rPr lang="zh-CN" altLang="en-US" baseline="0" dirty="0"/>
              <a:t>对是正确的</a:t>
            </a:r>
            <a:r>
              <a:rPr lang="en-US" altLang="zh-CN" baseline="0" dirty="0"/>
              <a:t>match</a:t>
            </a:r>
            <a:r>
              <a:rPr lang="zh-CN" altLang="en-US" baseline="0" dirty="0"/>
              <a:t>意外，这样做得好处是我们可以产生几乎无穷多的训练样本，而且不需要产生</a:t>
            </a:r>
            <a:r>
              <a:rPr lang="en-US" altLang="zh-CN" baseline="0" dirty="0"/>
              <a:t>label</a:t>
            </a:r>
            <a:r>
              <a:rPr lang="zh-CN" altLang="en-US" baseline="0" dirty="0"/>
              <a:t>。在某种程度上属于无监督的自我训练， </a:t>
            </a:r>
            <a:r>
              <a:rPr lang="en-US" altLang="zh-CN" baseline="0" dirty="0"/>
              <a:t>almost labeling effort free</a:t>
            </a:r>
            <a:r>
              <a:rPr lang="zh-CN" altLang="en-US" baseline="0" dirty="0"/>
              <a:t>。</a:t>
            </a:r>
            <a:endParaRPr lang="en-US" altLang="zh-CN" baseline="0" dirty="0"/>
          </a:p>
          <a:p>
            <a:endParaRPr lang="en-US" altLang="zh-CN" baseline="0" dirty="0"/>
          </a:p>
          <a:p>
            <a:r>
              <a:rPr lang="zh-CN" altLang="en-US" baseline="0" dirty="0"/>
              <a:t>我们</a:t>
            </a:r>
            <a:r>
              <a:rPr lang="en-US" altLang="zh-CN" baseline="0" dirty="0"/>
              <a:t>price</a:t>
            </a:r>
            <a:r>
              <a:rPr lang="zh-CN" altLang="en-US" baseline="0" dirty="0"/>
              <a:t>是，我们无法保证训练时采用的</a:t>
            </a:r>
            <a:r>
              <a:rPr lang="en-US" altLang="zh-CN" baseline="0" dirty="0"/>
              <a:t>x-star</a:t>
            </a:r>
            <a:r>
              <a:rPr lang="zh-CN" altLang="en-US" baseline="0" dirty="0"/>
              <a:t>的分布很难和</a:t>
            </a:r>
            <a:r>
              <a:rPr lang="en-US" altLang="zh-CN" baseline="0" dirty="0"/>
              <a:t>test</a:t>
            </a:r>
            <a:r>
              <a:rPr lang="zh-CN" altLang="en-US" baseline="0" dirty="0"/>
              <a:t>时间真正问题 </a:t>
            </a:r>
            <a:r>
              <a:rPr lang="en-US" altLang="zh-CN" baseline="0" dirty="0"/>
              <a:t>x-star</a:t>
            </a:r>
            <a:r>
              <a:rPr lang="zh-CN" altLang="en-US" baseline="0" dirty="0"/>
              <a:t>的分布相一致，不过我们的实验表明，对于稀疏求解这个问题，我们的模型对于训练数据 </a:t>
            </a:r>
            <a:r>
              <a:rPr lang="en-US" altLang="zh-CN" baseline="0" dirty="0"/>
              <a:t>x </a:t>
            </a:r>
            <a:r>
              <a:rPr lang="zh-CN" altLang="en-US" baseline="0" dirty="0"/>
              <a:t>采样的实际分布变化是足够鲁棒，后面我们会具体讨论。</a:t>
            </a:r>
            <a:endParaRPr lang="en-US" altLang="zh-CN" dirty="0"/>
          </a:p>
          <a:p>
            <a:endParaRPr lang="en-US"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24</a:t>
            </a:fld>
            <a:endParaRPr lang="zh-CN" altLang="en-US"/>
          </a:p>
        </p:txBody>
      </p:sp>
    </p:spTree>
    <p:extLst>
      <p:ext uri="{BB962C8B-B14F-4D97-AF65-F5344CB8AC3E}">
        <p14:creationId xmlns:p14="http://schemas.microsoft.com/office/powerpoint/2010/main" val="1476762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我们来设计一个模拟实验，其中首先产生一个有机构的词典 </a:t>
            </a:r>
            <a:r>
              <a:rPr lang="en-US" altLang="zh-CN" dirty="0"/>
              <a:t>Phi</a:t>
            </a:r>
            <a:r>
              <a:rPr lang="zh-CN" altLang="en-US" dirty="0"/>
              <a:t>。 </a:t>
            </a:r>
            <a:endParaRPr lang="en-US" altLang="zh-CN" dirty="0"/>
          </a:p>
          <a:p>
            <a:endParaRPr lang="en-US" altLang="zh-CN" dirty="0"/>
          </a:p>
          <a:p>
            <a:r>
              <a:rPr lang="zh-CN" altLang="en-US" dirty="0"/>
              <a:t>（这样做保证了词典具有</a:t>
            </a:r>
            <a:r>
              <a:rPr lang="en-US" altLang="zh-CN" dirty="0"/>
              <a:t>super-linear</a:t>
            </a:r>
            <a:r>
              <a:rPr lang="zh-CN" altLang="en-US" baseline="0" dirty="0"/>
              <a:t> </a:t>
            </a:r>
            <a:r>
              <a:rPr lang="en-US" altLang="zh-CN" baseline="0" dirty="0"/>
              <a:t>decaying</a:t>
            </a:r>
            <a:r>
              <a:rPr lang="zh-CN" altLang="en-US" baseline="0" dirty="0"/>
              <a:t>的</a:t>
            </a:r>
            <a:r>
              <a:rPr lang="en-US" altLang="zh-CN" baseline="0" dirty="0"/>
              <a:t>singular value</a:t>
            </a:r>
            <a:r>
              <a:rPr lang="zh-CN" altLang="en-US" baseline="0" dirty="0"/>
              <a:t>， 同时又不太拘泥于任何具体的结构形式。）</a:t>
            </a:r>
            <a:endParaRPr lang="en-US" altLang="zh-CN" baseline="0" dirty="0"/>
          </a:p>
          <a:p>
            <a:endParaRPr lang="en-US" altLang="zh-CN" baseline="0" dirty="0"/>
          </a:p>
          <a:p>
            <a:r>
              <a:rPr lang="zh-CN" altLang="en-US" dirty="0"/>
              <a:t>然后，我们通过两种先验分布来产生 </a:t>
            </a:r>
            <a:r>
              <a:rPr lang="en-US" altLang="zh-CN" dirty="0"/>
              <a:t>x-star</a:t>
            </a:r>
            <a:r>
              <a:rPr lang="zh-CN" altLang="en-US" dirty="0"/>
              <a:t>。 即</a:t>
            </a:r>
            <a:r>
              <a:rPr lang="zh-CN" altLang="en-US" baseline="0" dirty="0"/>
              <a:t> </a:t>
            </a:r>
            <a:r>
              <a:rPr lang="en-US" altLang="zh-CN" baseline="0" dirty="0"/>
              <a:t>U </a:t>
            </a:r>
            <a:r>
              <a:rPr lang="zh-CN" altLang="en-US" baseline="0" dirty="0"/>
              <a:t>分布 和 </a:t>
            </a:r>
            <a:r>
              <a:rPr lang="en-US" altLang="zh-CN" baseline="0" dirty="0"/>
              <a:t>N </a:t>
            </a:r>
            <a:r>
              <a:rPr lang="zh-CN" altLang="en-US" baseline="0" dirty="0"/>
              <a:t>分布</a:t>
            </a:r>
            <a:r>
              <a:rPr lang="en-US" altLang="zh-CN" baseline="0" dirty="0"/>
              <a:t> </a:t>
            </a:r>
            <a:r>
              <a:rPr lang="zh-CN" altLang="en-US" baseline="0" dirty="0"/>
              <a:t>。。。</a:t>
            </a:r>
            <a:endParaRPr lang="en-US" altLang="zh-CN" dirty="0"/>
          </a:p>
          <a:p>
            <a:endParaRPr lang="en-US" dirty="0"/>
          </a:p>
          <a:p>
            <a:r>
              <a:rPr lang="zh-CN" altLang="en-US" dirty="0"/>
              <a:t>我们把利用 </a:t>
            </a:r>
            <a:r>
              <a:rPr lang="en-US" altLang="zh-CN" dirty="0"/>
              <a:t>U </a:t>
            </a:r>
            <a:r>
              <a:rPr lang="zh-CN" altLang="en-US" dirty="0"/>
              <a:t>分布产生训练样本， 同样利用 </a:t>
            </a:r>
            <a:r>
              <a:rPr lang="en-US" altLang="zh-CN" dirty="0"/>
              <a:t>U </a:t>
            </a:r>
            <a:r>
              <a:rPr lang="zh-CN" altLang="en-US" dirty="0"/>
              <a:t>分布产生测试样本的实验成为基础实验 </a:t>
            </a:r>
            <a:r>
              <a:rPr lang="en-US" altLang="zh-CN" dirty="0"/>
              <a:t>U2U,</a:t>
            </a:r>
            <a:r>
              <a:rPr lang="en-US" altLang="zh-CN" baseline="0" dirty="0"/>
              <a:t> </a:t>
            </a:r>
            <a:r>
              <a:rPr lang="zh-CN" altLang="en-US" baseline="0" dirty="0"/>
              <a:t>相应的</a:t>
            </a:r>
            <a:r>
              <a:rPr lang="en-US" altLang="zh-CN" baseline="0" dirty="0"/>
              <a:t>U2 N </a:t>
            </a:r>
            <a:r>
              <a:rPr lang="zh-CN" altLang="en-US" baseline="0" dirty="0"/>
              <a:t>和 </a:t>
            </a:r>
            <a:r>
              <a:rPr lang="en-US" altLang="zh-CN" baseline="0" dirty="0"/>
              <a:t>N2U</a:t>
            </a:r>
            <a:r>
              <a:rPr lang="zh-CN" altLang="en-US" baseline="0" dirty="0"/>
              <a:t>是训练和测试不同的</a:t>
            </a:r>
            <a:r>
              <a:rPr lang="en-US" altLang="zh-CN" baseline="0" dirty="0"/>
              <a:t>cross</a:t>
            </a:r>
            <a:r>
              <a:rPr lang="zh-CN" altLang="en-US" baseline="0" dirty="0"/>
              <a:t>实验</a:t>
            </a:r>
            <a:endParaRPr lang="en-US" altLang="zh-CN" baseline="0"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25</a:t>
            </a:fld>
            <a:endParaRPr lang="zh-CN" altLang="en-US"/>
          </a:p>
        </p:txBody>
      </p:sp>
    </p:spTree>
    <p:extLst>
      <p:ext uri="{BB962C8B-B14F-4D97-AF65-F5344CB8AC3E}">
        <p14:creationId xmlns:p14="http://schemas.microsoft.com/office/powerpoint/2010/main" val="960869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左图是我们在 基础 </a:t>
            </a:r>
            <a:r>
              <a:rPr lang="en-US" altLang="zh-CN" dirty="0"/>
              <a:t>U2U</a:t>
            </a:r>
            <a:r>
              <a:rPr lang="zh-CN" altLang="en-US" dirty="0"/>
              <a:t>上对比我们的方法 和 已有方法的结果。。其中我们分别采用了基于</a:t>
            </a:r>
            <a:r>
              <a:rPr lang="en-US" altLang="zh-CN" dirty="0"/>
              <a:t>residual </a:t>
            </a:r>
            <a:r>
              <a:rPr lang="zh-CN" altLang="en-US" dirty="0"/>
              <a:t>和 </a:t>
            </a:r>
            <a:r>
              <a:rPr lang="en-US" altLang="zh-CN" dirty="0" err="1"/>
              <a:t>lstm</a:t>
            </a:r>
            <a:r>
              <a:rPr lang="zh-CN" altLang="en-US" dirty="0"/>
              <a:t>的网络，如图中的紫线和红线。</a:t>
            </a:r>
            <a:endParaRPr lang="en-US" altLang="zh-CN" dirty="0"/>
          </a:p>
          <a:p>
            <a:endParaRPr lang="en-US" altLang="zh-CN" dirty="0"/>
          </a:p>
          <a:p>
            <a:r>
              <a:rPr lang="zh-CN" altLang="en-US" dirty="0"/>
              <a:t>我们对比了</a:t>
            </a:r>
            <a:r>
              <a:rPr lang="en-US" altLang="zh-CN" dirty="0"/>
              <a:t>IHT </a:t>
            </a:r>
            <a:r>
              <a:rPr lang="zh-CN" altLang="en-US" dirty="0"/>
              <a:t>和 </a:t>
            </a:r>
            <a:r>
              <a:rPr lang="en-US" altLang="zh-CN" dirty="0"/>
              <a:t>ISTA</a:t>
            </a:r>
            <a:r>
              <a:rPr lang="zh-CN" altLang="en-US" dirty="0"/>
              <a:t>算法，已经基于他们的神经网络，可以看出，我们的方法明显超过了这些传统方法结果。</a:t>
            </a:r>
            <a:endParaRPr lang="en-US" altLang="zh-CN" dirty="0"/>
          </a:p>
          <a:p>
            <a:endParaRPr lang="en-US" altLang="zh-CN" dirty="0"/>
          </a:p>
          <a:p>
            <a:r>
              <a:rPr lang="zh-CN" altLang="en-US" dirty="0"/>
              <a:t>另外，如右图所示可见， 我们的方法在训练和测试分布不一样的时候，表示几乎非常</a:t>
            </a:r>
            <a:r>
              <a:rPr lang="en-US" altLang="zh-CN" dirty="0"/>
              <a:t>consistent</a:t>
            </a:r>
            <a:r>
              <a:rPr lang="zh-CN" altLang="en-US" dirty="0"/>
              <a:t>。这一点对于我们这种随机设计</a:t>
            </a:r>
            <a:r>
              <a:rPr lang="en-US" altLang="zh-CN" dirty="0"/>
              <a:t>x-star</a:t>
            </a:r>
            <a:r>
              <a:rPr lang="zh-CN" altLang="en-US" dirty="0"/>
              <a:t>的方式是非常重要的。</a:t>
            </a:r>
            <a:endParaRPr lang="en-US" altLang="zh-CN" dirty="0"/>
          </a:p>
          <a:p>
            <a:endParaRPr lang="en-US" altLang="zh-CN"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26</a:t>
            </a:fld>
            <a:endParaRPr lang="zh-CN" altLang="en-US"/>
          </a:p>
        </p:txBody>
      </p:sp>
    </p:spTree>
    <p:extLst>
      <p:ext uri="{BB962C8B-B14F-4D97-AF65-F5344CB8AC3E}">
        <p14:creationId xmlns:p14="http://schemas.microsoft.com/office/powerpoint/2010/main" val="3263945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最后，来看一个实际应用。</a:t>
            </a:r>
            <a:endParaRPr lang="en-US" altLang="zh-CN" dirty="0"/>
          </a:p>
          <a:p>
            <a:endParaRPr lang="en-US" dirty="0"/>
          </a:p>
          <a:p>
            <a:r>
              <a:rPr lang="zh-CN" altLang="en-US" dirty="0"/>
              <a:t>我们考虑一个光学立体的问题。</a:t>
            </a:r>
            <a:endParaRPr lang="en-US" altLang="zh-CN" dirty="0"/>
          </a:p>
          <a:p>
            <a:endParaRPr lang="en-US" dirty="0"/>
          </a:p>
          <a:p>
            <a:r>
              <a:rPr lang="zh-CN" altLang="en-US" dirty="0"/>
              <a:t>具体来说，我们希望利用在不同光照条件下产生的一组图片，来回复原始物体的</a:t>
            </a:r>
            <a:r>
              <a:rPr lang="en-US" altLang="zh-CN" dirty="0"/>
              <a:t>3D</a:t>
            </a:r>
            <a:r>
              <a:rPr lang="zh-CN" altLang="en-US" dirty="0"/>
              <a:t>信息，即物体上每个点的</a:t>
            </a:r>
            <a:r>
              <a:rPr lang="en-US" altLang="zh-CN" dirty="0"/>
              <a:t>normal </a:t>
            </a:r>
            <a:r>
              <a:rPr lang="zh-CN" altLang="en-US" dirty="0"/>
              <a:t>法线方向。</a:t>
            </a:r>
            <a:endParaRPr lang="en-US" altLang="zh-CN" dirty="0"/>
          </a:p>
          <a:p>
            <a:endParaRPr lang="en-US" dirty="0"/>
          </a:p>
          <a:p>
            <a:r>
              <a:rPr lang="zh-CN" altLang="en-US" dirty="0"/>
              <a:t>在</a:t>
            </a:r>
            <a:r>
              <a:rPr lang="en-US" altLang="zh-CN" dirty="0" err="1"/>
              <a:t>Ikehata</a:t>
            </a:r>
            <a:r>
              <a:rPr lang="en-US" altLang="zh-CN" dirty="0"/>
              <a:t> 2012</a:t>
            </a:r>
            <a:r>
              <a:rPr lang="zh-CN" altLang="en-US" dirty="0"/>
              <a:t>年的工作中，这个问题可以被建模成 </a:t>
            </a:r>
            <a:r>
              <a:rPr lang="en-US" altLang="zh-CN" dirty="0"/>
              <a:t>per pixel</a:t>
            </a:r>
            <a:r>
              <a:rPr lang="zh-CN" altLang="en-US" dirty="0"/>
              <a:t>的稀疏求解问题。即每个点在不同光照情况下的观察向量 </a:t>
            </a:r>
            <a:r>
              <a:rPr lang="en-US" altLang="zh-CN" dirty="0"/>
              <a:t>y = lighting matrix L </a:t>
            </a:r>
            <a:r>
              <a:rPr lang="zh-CN" altLang="en-US" dirty="0"/>
              <a:t>乘以 真是法线方向 加上 一个稀疏的噪声，其中噪声主要是有高光或者阴影产生的。</a:t>
            </a:r>
            <a:endParaRPr lang="en-US" altLang="zh-CN"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27</a:t>
            </a:fld>
            <a:endParaRPr lang="zh-CN" altLang="en-US"/>
          </a:p>
        </p:txBody>
      </p:sp>
    </p:spTree>
    <p:extLst>
      <p:ext uri="{BB962C8B-B14F-4D97-AF65-F5344CB8AC3E}">
        <p14:creationId xmlns:p14="http://schemas.microsoft.com/office/powerpoint/2010/main" val="3194336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这样一来，如果我们进一步把问题的左右两边分别投影到光场矩阵的</a:t>
            </a:r>
            <a:r>
              <a:rPr lang="en-US" altLang="zh-CN" dirty="0"/>
              <a:t>0</a:t>
            </a:r>
            <a:r>
              <a:rPr lang="zh-CN" altLang="en-US" dirty="0"/>
              <a:t>空间，即左成一个投影向量。</a:t>
            </a:r>
            <a:endParaRPr lang="en-US" altLang="zh-CN" dirty="0"/>
          </a:p>
          <a:p>
            <a:endParaRPr lang="en-US" dirty="0"/>
          </a:p>
          <a:p>
            <a:r>
              <a:rPr lang="zh-CN" altLang="en-US" dirty="0"/>
              <a:t>我们可以得到如下所示的标准的稀疏问题。这样一来我们便可以利用前面讨论的方法来取代传统的稀疏算法进行求解。有意思的是，我们再产生训练样本的时候仅仅采用一个均值和方差可调的高斯分布就能够训练一个足够好的稀疏估计模型。</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28</a:t>
            </a:fld>
            <a:endParaRPr lang="zh-CN" altLang="en-US"/>
          </a:p>
        </p:txBody>
      </p:sp>
    </p:spTree>
    <p:extLst>
      <p:ext uri="{BB962C8B-B14F-4D97-AF65-F5344CB8AC3E}">
        <p14:creationId xmlns:p14="http://schemas.microsoft.com/office/powerpoint/2010/main" val="3610482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在上图中，我们展示了我们的方法和传统的算法在恢复这个</a:t>
            </a:r>
            <a:r>
              <a:rPr lang="en-US" altLang="zh-CN" dirty="0"/>
              <a:t>bunny image normal</a:t>
            </a:r>
            <a:r>
              <a:rPr lang="zh-CN" altLang="en-US" dirty="0"/>
              <a:t>的误差图。可以看出我们的方法具有最小的误差。而且一旦完成学习，每个像素点的估计在测试阶段仅仅是一次向前传播计算。比传统的算法的时间效率要高出</a:t>
            </a:r>
            <a:r>
              <a:rPr lang="en-US" altLang="zh-CN" dirty="0"/>
              <a:t>50</a:t>
            </a:r>
            <a:r>
              <a:rPr lang="zh-CN" altLang="en-US" dirty="0"/>
              <a:t>到</a:t>
            </a:r>
            <a:r>
              <a:rPr lang="en-US" altLang="zh-CN" dirty="0"/>
              <a:t>100</a:t>
            </a:r>
            <a:r>
              <a:rPr lang="zh-CN" altLang="en-US" dirty="0"/>
              <a:t>倍左右。</a:t>
            </a:r>
            <a:endParaRPr lang="en-US" altLang="zh-CN"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29</a:t>
            </a:fld>
            <a:endParaRPr lang="zh-CN" altLang="en-US"/>
          </a:p>
        </p:txBody>
      </p:sp>
    </p:spTree>
    <p:extLst>
      <p:ext uri="{BB962C8B-B14F-4D97-AF65-F5344CB8AC3E}">
        <p14:creationId xmlns:p14="http://schemas.microsoft.com/office/powerpoint/2010/main" val="2492586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最后，简单总结一下。</a:t>
            </a:r>
            <a:endParaRPr lang="en-US" altLang="zh-CN" dirty="0"/>
          </a:p>
          <a:p>
            <a:endParaRPr lang="en-US"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30</a:t>
            </a:fld>
            <a:endParaRPr lang="zh-CN" altLang="en-US"/>
          </a:p>
        </p:txBody>
      </p:sp>
    </p:spTree>
    <p:extLst>
      <p:ext uri="{BB962C8B-B14F-4D97-AF65-F5344CB8AC3E}">
        <p14:creationId xmlns:p14="http://schemas.microsoft.com/office/powerpoint/2010/main" val="74264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Maximal Sparsity </a:t>
            </a:r>
            <a:r>
              <a:rPr lang="zh-CN" altLang="en-US" dirty="0"/>
              <a:t>通常由下面这个</a:t>
            </a:r>
            <a:r>
              <a:rPr lang="en-US" altLang="zh-CN" dirty="0"/>
              <a:t>formulation</a:t>
            </a:r>
            <a:r>
              <a:rPr lang="zh-CN" altLang="en-US" dirty="0"/>
              <a:t>来描述。</a:t>
            </a:r>
            <a:endParaRPr lang="en-US" altLang="zh-CN" dirty="0"/>
          </a:p>
          <a:p>
            <a:endParaRPr lang="en-US" altLang="zh-CN" dirty="0"/>
          </a:p>
          <a:p>
            <a:r>
              <a:rPr lang="zh-CN" altLang="en-US" dirty="0"/>
              <a:t>其中</a:t>
            </a:r>
            <a:r>
              <a:rPr lang="en-US" altLang="zh-CN" dirty="0"/>
              <a:t>Phi</a:t>
            </a:r>
            <a:r>
              <a:rPr lang="zh-CN" altLang="en-US" dirty="0"/>
              <a:t>是一个已知的矩阵，通常被称为词典矩阵，</a:t>
            </a:r>
            <a:r>
              <a:rPr lang="en-US" altLang="zh-CN" dirty="0"/>
              <a:t>y</a:t>
            </a:r>
            <a:r>
              <a:rPr lang="zh-CN" altLang="en-US" dirty="0"/>
              <a:t>是一个观察向量，</a:t>
            </a:r>
            <a:r>
              <a:rPr lang="en-US" altLang="zh-CN" dirty="0"/>
              <a:t>0</a:t>
            </a:r>
            <a:r>
              <a:rPr lang="zh-CN" altLang="en-US" dirty="0"/>
              <a:t>范数表示一个向量中非零元素的个数，用来描述一个向量的稀疏性。</a:t>
            </a:r>
            <a:endParaRPr lang="en-US" altLang="zh-CN" dirty="0"/>
          </a:p>
          <a:p>
            <a:endParaRPr lang="en-US" altLang="zh-CN" dirty="0"/>
          </a:p>
          <a:p>
            <a:r>
              <a:rPr lang="zh-CN" altLang="en-US" dirty="0"/>
              <a:t>我们的目的是找到一个表示尽可能稀疏的表示 </a:t>
            </a:r>
            <a:r>
              <a:rPr lang="en-US" altLang="zh-CN" dirty="0"/>
              <a:t>x</a:t>
            </a:r>
            <a:r>
              <a:rPr lang="zh-CN" altLang="en-US" dirty="0"/>
              <a:t>，使</a:t>
            </a:r>
            <a:r>
              <a:rPr lang="zh-CN" altLang="en-US" baseline="0" dirty="0"/>
              <a:t> </a:t>
            </a:r>
            <a:r>
              <a:rPr lang="en-US" altLang="zh-CN" baseline="0" dirty="0"/>
              <a:t>y = Phi x, </a:t>
            </a:r>
            <a:r>
              <a:rPr lang="zh-CN" altLang="en-US" baseline="0" dirty="0"/>
              <a:t>即 </a:t>
            </a:r>
            <a:r>
              <a:rPr lang="en-US" altLang="zh-CN" baseline="0" dirty="0"/>
              <a:t>y </a:t>
            </a:r>
            <a:r>
              <a:rPr lang="zh-CN" altLang="en-US" baseline="0" dirty="0"/>
              <a:t>可以由词典</a:t>
            </a:r>
            <a:r>
              <a:rPr lang="en-US" altLang="zh-CN" baseline="0" dirty="0"/>
              <a:t>Phi</a:t>
            </a:r>
            <a:r>
              <a:rPr lang="zh-CN" altLang="en-US" baseline="0" dirty="0"/>
              <a:t>中的尽可能少的列（或者基）组合出来。</a:t>
            </a:r>
            <a:endParaRPr lang="en-US" altLang="zh-CN"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a:t>对这种稀疏性原则的研究最早可以追溯到</a:t>
            </a:r>
            <a:r>
              <a:rPr lang="en-US" altLang="zh-CN" baseline="0" dirty="0"/>
              <a:t>13</a:t>
            </a:r>
            <a:r>
              <a:rPr lang="zh-CN" altLang="en-US" baseline="0" dirty="0"/>
              <a:t>世纪著名的</a:t>
            </a:r>
            <a:r>
              <a:rPr lang="en-US" sz="1200" b="0" i="0" kern="1200" dirty="0">
                <a:solidFill>
                  <a:schemeClr val="tx1"/>
                </a:solidFill>
                <a:effectLst/>
                <a:latin typeface="+mn-lt"/>
                <a:ea typeface="+mn-ea"/>
                <a:cs typeface="+mn-cs"/>
              </a:rPr>
              <a:t>Occam‘s razor </a:t>
            </a:r>
            <a:r>
              <a:rPr lang="zh-CN" altLang="en-US" sz="1200" b="0" i="0" kern="1200" dirty="0">
                <a:solidFill>
                  <a:schemeClr val="tx1"/>
                </a:solidFill>
                <a:effectLst/>
                <a:latin typeface="+mn-lt"/>
                <a:ea typeface="+mn-ea"/>
                <a:cs typeface="+mn-cs"/>
              </a:rPr>
              <a:t>法则</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而且在近代许多学科和我们熟知的智能领域得到了广泛的利用。</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3</a:t>
            </a:fld>
            <a:endParaRPr lang="zh-CN" altLang="en-US"/>
          </a:p>
        </p:txBody>
      </p:sp>
    </p:spTree>
    <p:extLst>
      <p:ext uri="{BB962C8B-B14F-4D97-AF65-F5344CB8AC3E}">
        <p14:creationId xmlns:p14="http://schemas.microsoft.com/office/powerpoint/2010/main" val="3125402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32</a:t>
            </a:fld>
            <a:endParaRPr lang="zh-CN" altLang="en-US"/>
          </a:p>
        </p:txBody>
      </p:sp>
    </p:spTree>
    <p:extLst>
      <p:ext uri="{BB962C8B-B14F-4D97-AF65-F5344CB8AC3E}">
        <p14:creationId xmlns:p14="http://schemas.microsoft.com/office/powerpoint/2010/main" val="275044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zh-CN" altLang="en-US" sz="1200" dirty="0"/>
                  <a:t>由于</a:t>
                </a:r>
                <a:r>
                  <a:rPr lang="zh-CN" altLang="en-US" sz="1200" baseline="0" dirty="0"/>
                  <a:t> </a:t>
                </a:r>
                <a:r>
                  <a:rPr lang="en-US" altLang="zh-CN" sz="1200" dirty="0"/>
                  <a:t>0 </a:t>
                </a:r>
                <a:r>
                  <a:rPr lang="zh-CN" altLang="en-US" sz="1200" dirty="0"/>
                  <a:t>范数的离散属性，这个问题属于组合优化问题，而且在一般意义上是</a:t>
                </a:r>
                <a:r>
                  <a:rPr lang="en-US" altLang="zh-CN" sz="1200" dirty="0"/>
                  <a:t>NP</a:t>
                </a:r>
                <a:r>
                  <a:rPr lang="zh-CN" altLang="en-US" sz="1200" dirty="0"/>
                  <a:t>难的问题。 对于它的连续优化近似也是会是一个充满</a:t>
                </a:r>
                <a:r>
                  <a:rPr lang="en-US" altLang="zh-CN" sz="1200" dirty="0"/>
                  <a:t>local optimal</a:t>
                </a:r>
                <a:r>
                  <a:rPr lang="zh-CN" altLang="en-US" sz="1200" dirty="0"/>
                  <a:t>的高度非凸的</a:t>
                </a:r>
                <a:r>
                  <a:rPr lang="en-US" altLang="zh-CN" sz="1200" dirty="0"/>
                  <a:t>landscape</a:t>
                </a:r>
                <a:r>
                  <a:rPr lang="zh-CN" altLang="en-US" sz="1200" dirty="0"/>
                  <a:t>。</a:t>
                </a:r>
                <a:endParaRPr lang="en-US" altLang="zh-CN"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zh-CN" altLang="en-US" sz="1200" dirty="0"/>
                  <a:t>所以大家常常采用一些近似目标函数或者算法试图在一定范围内求解该问题，比如大家可能比较熟悉的凸放松 </a:t>
                </a:r>
                <a:r>
                  <a:rPr lang="en-US" altLang="zh-CN" sz="1200" dirty="0"/>
                  <a:t>l1 </a:t>
                </a:r>
                <a:r>
                  <a:rPr lang="zh-CN" altLang="en-US" sz="1200" dirty="0"/>
                  <a:t>范数最小化方法，还有属于贪心的 </a:t>
                </a:r>
                <a:r>
                  <a:rPr lang="en-US" altLang="zh-CN" sz="1200" dirty="0"/>
                  <a:t>orthogonal matching pursuit</a:t>
                </a:r>
                <a:r>
                  <a:rPr lang="en-US" altLang="zh-CN" sz="1200" baseline="0" dirty="0"/>
                  <a:t> </a:t>
                </a:r>
                <a:r>
                  <a:rPr lang="zh-CN" altLang="en-US" sz="1200" baseline="0" dirty="0"/>
                  <a:t>方法，以及各种类型的迭代阈值算法，如 </a:t>
                </a:r>
                <a:r>
                  <a:rPr lang="en-US" altLang="zh-CN" sz="1200" baseline="0" dirty="0"/>
                  <a:t>iterative hard thresholding IHT</a:t>
                </a:r>
                <a:r>
                  <a:rPr lang="zh-CN" altLang="en-US" sz="1200" baseline="0" dirty="0"/>
                  <a:t>方法，这类算法相当于在每一次下降的过程中进行某种类型的可以引入稀疏性的阈值计算，从而最终实现稀疏求解。（事实上，</a:t>
                </a:r>
                <a:r>
                  <a:rPr lang="en-US" altLang="zh-CN" sz="1200" baseline="0" dirty="0"/>
                  <a:t>l1</a:t>
                </a:r>
                <a:r>
                  <a:rPr lang="zh-CN" altLang="en-US" sz="1200" baseline="0" dirty="0"/>
                  <a:t>最小化的问题常常也通过类似的迭代预制算法进行求解，比如 </a:t>
                </a:r>
                <a:r>
                  <a:rPr lang="en-US" altLang="zh-CN" sz="1200" baseline="0" dirty="0"/>
                  <a:t>iterative soft thresholding ISTA</a:t>
                </a:r>
                <a:r>
                  <a:rPr lang="zh-CN" altLang="en-US" sz="1200" baseline="0" dirty="0"/>
                  <a:t>，不过理论上 </a:t>
                </a:r>
                <a:r>
                  <a:rPr lang="en-US" altLang="zh-CN" sz="1200" baseline="0" dirty="0"/>
                  <a:t>l1</a:t>
                </a:r>
                <a:r>
                  <a:rPr lang="zh-CN" altLang="en-US" sz="1200" baseline="0" dirty="0"/>
                  <a:t>范数最小化是凸问题，其求解的准确性于具体算法无关。）</a:t>
                </a:r>
                <a:endParaRPr lang="en-US" sz="1200" dirty="0"/>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zh-CN" altLang="en-US" sz="1200" dirty="0"/>
                  <a:t>由于 </a:t>
                </a:r>
                <a:r>
                  <a:rPr lang="en-US" altLang="zh-CN" sz="1200" dirty="0"/>
                  <a:t>0 </a:t>
                </a:r>
                <a:r>
                  <a:rPr lang="zh-CN" altLang="en-US" sz="1200" dirty="0"/>
                  <a:t>范数的最小化是 组合优化中的</a:t>
                </a:r>
                <a:r>
                  <a:rPr lang="en-US" altLang="zh-CN" sz="1200" dirty="0"/>
                  <a:t>np</a:t>
                </a:r>
                <a:r>
                  <a:rPr lang="zh-CN" altLang="en-US" sz="1200" dirty="0"/>
                  <a:t>难问题，而且对它的连续近似是高度非凸的。。</a:t>
                </a:r>
                <a:endParaRPr lang="en-US" altLang="zh-CN"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zh-CN" altLang="en-US" sz="1200" dirty="0"/>
                  <a:t>所以领域中常用一些近似算法求解，包括</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Convex </a:t>
                </a:r>
                <a:r>
                  <a:rPr lang="en-US" sz="1200" dirty="0" err="1"/>
                  <a:t>relatxation</a:t>
                </a:r>
                <a:r>
                  <a:rPr lang="en-US" sz="1200" dirty="0"/>
                  <a:t>: </a:t>
                </a:r>
                <a:r>
                  <a:rPr lang="en-US" altLang="zh-CN" sz="1200" i="0">
                    <a:latin typeface="Cambria Math" panose="02040503050406030204" pitchFamily="18" charset="0"/>
                  </a:rPr>
                  <a:t>ℓ_</a:t>
                </a:r>
                <a:r>
                  <a:rPr lang="en-US" altLang="zh-CN" sz="1200" b="0" i="0">
                    <a:latin typeface="Cambria Math" panose="02040503050406030204" pitchFamily="18" charset="0"/>
                  </a:rPr>
                  <a:t>1</a:t>
                </a:r>
                <a:r>
                  <a:rPr lang="en-US" sz="1200" dirty="0"/>
                  <a:t> norm minimization</a:t>
                </a:r>
              </a:p>
              <a:p>
                <a:pPr marL="285750" indent="-285750">
                  <a:buFont typeface="Arial" panose="020B0604020202020204" pitchFamily="34" charset="0"/>
                  <a:buChar char="•"/>
                </a:pPr>
                <a:r>
                  <a:rPr lang="en-US" sz="1200" dirty="0"/>
                  <a:t>Greedy </a:t>
                </a:r>
                <a:r>
                  <a:rPr lang="en-US" sz="1200" dirty="0" err="1"/>
                  <a:t>methos</a:t>
                </a:r>
                <a:r>
                  <a:rPr lang="en-US" sz="1200" dirty="0"/>
                  <a:t>: orthogonal matching pursuit (OMP)</a:t>
                </a:r>
              </a:p>
              <a:p>
                <a:pPr marL="285750" indent="-285750">
                  <a:buFont typeface="Arial" panose="020B0604020202020204" pitchFamily="34" charset="0"/>
                  <a:buChar char="•"/>
                </a:pPr>
                <a:r>
                  <a:rPr lang="en-US" sz="1200" dirty="0"/>
                  <a:t>Iterative </a:t>
                </a:r>
                <a:r>
                  <a:rPr lang="en-US" sz="1200" dirty="0" err="1"/>
                  <a:t>thresholdings</a:t>
                </a:r>
                <a:r>
                  <a:rPr lang="en-US" sz="1200" dirty="0"/>
                  <a:t>: Iterative hard thresholding (IHT)</a:t>
                </a:r>
              </a:p>
              <a:p>
                <a:endParaRPr lang="en-US" dirty="0"/>
              </a:p>
            </p:txBody>
          </p:sp>
        </mc:Fallback>
      </mc:AlternateContent>
      <p:sp>
        <p:nvSpPr>
          <p:cNvPr id="4" name="Slide Number Placeholder 3"/>
          <p:cNvSpPr>
            <a:spLocks noGrp="1"/>
          </p:cNvSpPr>
          <p:nvPr>
            <p:ph type="sldNum" sz="quarter" idx="10"/>
          </p:nvPr>
        </p:nvSpPr>
        <p:spPr/>
        <p:txBody>
          <a:bodyPr/>
          <a:lstStyle/>
          <a:p>
            <a:fld id="{4EDA2BA5-D587-48AC-A5E8-73539F97647B}" type="slidenum">
              <a:rPr lang="zh-CN" altLang="en-US" smtClean="0"/>
              <a:t>4</a:t>
            </a:fld>
            <a:endParaRPr lang="zh-CN" altLang="en-US"/>
          </a:p>
        </p:txBody>
      </p:sp>
    </p:spTree>
    <p:extLst>
      <p:ext uri="{BB962C8B-B14F-4D97-AF65-F5344CB8AC3E}">
        <p14:creationId xmlns:p14="http://schemas.microsoft.com/office/powerpoint/2010/main" val="28404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这些近似算法在很多机器学习和计算机视觉的很多问题中都取得了很不错的效果，比如</a:t>
            </a:r>
            <a:endParaRPr lang="en-US" altLang="zh-CN" dirty="0"/>
          </a:p>
          <a:p>
            <a:endParaRPr lang="en-US" altLang="zh-CN" dirty="0"/>
          </a:p>
          <a:p>
            <a:r>
              <a:rPr lang="zh-CN" altLang="en-US" dirty="0"/>
              <a:t>特征选择，</a:t>
            </a:r>
            <a:r>
              <a:rPr lang="en-US" altLang="zh-CN" dirty="0"/>
              <a:t>Outlier removal</a:t>
            </a:r>
            <a:r>
              <a:rPr lang="zh-CN" altLang="en-US" dirty="0"/>
              <a:t>，压缩感知，</a:t>
            </a:r>
            <a:r>
              <a:rPr lang="en-US" altLang="zh-CN" dirty="0"/>
              <a:t>Source localization</a:t>
            </a:r>
            <a:r>
              <a:rPr lang="zh-CN" altLang="en-US" dirty="0"/>
              <a:t>， 人脸识别等等视觉问题。</a:t>
            </a:r>
            <a:endParaRPr lang="en-US" altLang="zh-CN" dirty="0"/>
          </a:p>
          <a:p>
            <a:endParaRPr lang="en-US" altLang="zh-CN" dirty="0"/>
          </a:p>
          <a:p>
            <a:r>
              <a:rPr lang="zh-CN" altLang="en-US" dirty="0"/>
              <a:t>不过大部分这样的近似算法存在一个共同的缺点， 就是在词典矩阵</a:t>
            </a:r>
            <a:r>
              <a:rPr lang="en-US" altLang="zh-CN" dirty="0"/>
              <a:t>Phi</a:t>
            </a:r>
            <a:r>
              <a:rPr lang="zh-CN" altLang="en-US" dirty="0"/>
              <a:t>的</a:t>
            </a:r>
            <a:r>
              <a:rPr lang="en-US" altLang="zh-CN" dirty="0"/>
              <a:t>Gram</a:t>
            </a:r>
            <a:r>
              <a:rPr lang="zh-CN" altLang="en-US" dirty="0"/>
              <a:t>矩阵 </a:t>
            </a:r>
            <a:r>
              <a:rPr lang="en-US" altLang="zh-CN" dirty="0"/>
              <a:t>Phi t Phi</a:t>
            </a:r>
            <a:r>
              <a:rPr lang="en-US" altLang="zh-CN" baseline="0" dirty="0"/>
              <a:t> </a:t>
            </a:r>
            <a:r>
              <a:rPr lang="zh-CN" altLang="en-US" baseline="0" dirty="0"/>
              <a:t>具有较高的非对角线能量时，他们几乎很难准确求得稀疏解 </a:t>
            </a:r>
            <a:r>
              <a:rPr lang="en-US" altLang="zh-CN" baseline="0" dirty="0"/>
              <a:t>x star</a:t>
            </a:r>
            <a:r>
              <a:rPr lang="zh-CN" altLang="en-US" baseline="0" dirty="0"/>
              <a:t>。 </a:t>
            </a:r>
            <a:endParaRPr lang="en-US" altLang="zh-CN" baseline="0" dirty="0"/>
          </a:p>
          <a:p>
            <a:endParaRPr lang="en-US" altLang="zh-CN" baseline="0" dirty="0"/>
          </a:p>
          <a:p>
            <a:r>
              <a:rPr lang="en-US" altLang="zh-CN" baseline="0" dirty="0"/>
              <a:t>Gram</a:t>
            </a:r>
            <a:r>
              <a:rPr lang="zh-CN" altLang="en-US" baseline="0" dirty="0"/>
              <a:t>矩阵的非对角线能量反应了词典 </a:t>
            </a:r>
            <a:r>
              <a:rPr lang="en-US" altLang="zh-CN" baseline="0" dirty="0"/>
              <a:t>Phi </a:t>
            </a:r>
            <a:r>
              <a:rPr lang="zh-CN" altLang="en-US" baseline="0" dirty="0"/>
              <a:t>中的相关性和结构信息。</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5</a:t>
            </a:fld>
            <a:endParaRPr lang="zh-CN" altLang="en-US"/>
          </a:p>
        </p:txBody>
      </p:sp>
    </p:spTree>
    <p:extLst>
      <p:ext uri="{BB962C8B-B14F-4D97-AF65-F5344CB8AC3E}">
        <p14:creationId xmlns:p14="http://schemas.microsoft.com/office/powerpoint/2010/main" val="246714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这种</a:t>
            </a:r>
            <a:r>
              <a:rPr lang="zh-CN" altLang="en-US" baseline="0" dirty="0"/>
              <a:t>结构信息在稀疏的研究领域通常由一个叫做 </a:t>
            </a:r>
            <a:r>
              <a:rPr lang="en-US" altLang="zh-CN" baseline="0" dirty="0"/>
              <a:t>RIP </a:t>
            </a:r>
            <a:r>
              <a:rPr lang="zh-CN" altLang="en-US" baseline="0" dirty="0"/>
              <a:t>常数的东西来描述 </a:t>
            </a:r>
            <a:r>
              <a:rPr lang="en-US" altLang="zh-CN" baseline="0" dirty="0"/>
              <a:t>Restricted Isometry Property constant.</a:t>
            </a:r>
            <a:endParaRPr lang="en-US" altLang="zh-CN" dirty="0"/>
          </a:p>
          <a:p>
            <a:endParaRPr lang="en-US" altLang="zh-CN" dirty="0"/>
          </a:p>
          <a:p>
            <a:r>
              <a:rPr lang="zh-CN" altLang="en-US" dirty="0"/>
              <a:t>具体来说，对于一个词典 </a:t>
            </a:r>
            <a:r>
              <a:rPr lang="en-US" altLang="zh-CN" dirty="0"/>
              <a:t>Phi </a:t>
            </a:r>
            <a:r>
              <a:rPr lang="zh-CN" altLang="en-US" dirty="0"/>
              <a:t>， 如果存在一个</a:t>
            </a:r>
            <a:r>
              <a:rPr lang="zh-CN" altLang="en-US" baseline="0" dirty="0"/>
              <a:t> 常数 </a:t>
            </a:r>
            <a:r>
              <a:rPr lang="en-US" altLang="zh-CN" baseline="0" dirty="0"/>
              <a:t>delta k Phi </a:t>
            </a:r>
            <a:r>
              <a:rPr lang="zh-CN" altLang="en-US" baseline="0" dirty="0"/>
              <a:t>使得所有</a:t>
            </a:r>
            <a:r>
              <a:rPr lang="en-US" altLang="zh-CN" baseline="0" dirty="0"/>
              <a:t> k-sparse </a:t>
            </a:r>
            <a:r>
              <a:rPr lang="zh-CN" altLang="en-US" baseline="0" dirty="0"/>
              <a:t>的</a:t>
            </a:r>
            <a:r>
              <a:rPr lang="en-US" altLang="zh-CN" baseline="0" dirty="0"/>
              <a:t> x </a:t>
            </a:r>
            <a:r>
              <a:rPr lang="zh-CN" altLang="en-US" baseline="0" dirty="0"/>
              <a:t>都满足这个方程，那么我们就称词典 </a:t>
            </a:r>
            <a:r>
              <a:rPr lang="en-US" altLang="zh-CN" baseline="0" dirty="0"/>
              <a:t>Phi </a:t>
            </a:r>
            <a:r>
              <a:rPr lang="zh-CN" altLang="en-US" baseline="0" dirty="0"/>
              <a:t>关于常数 </a:t>
            </a:r>
            <a:r>
              <a:rPr lang="en-US" altLang="zh-CN" baseline="0" dirty="0"/>
              <a:t>delta </a:t>
            </a:r>
            <a:r>
              <a:rPr lang="zh-CN" altLang="en-US" baseline="0" dirty="0"/>
              <a:t>满足 </a:t>
            </a:r>
            <a:r>
              <a:rPr lang="en-US" altLang="zh-CN" baseline="0" dirty="0"/>
              <a:t>RIP </a:t>
            </a:r>
            <a:r>
              <a:rPr lang="zh-CN" altLang="en-US" baseline="0" dirty="0"/>
              <a:t>性质。</a:t>
            </a:r>
            <a:endParaRPr lang="en-US" altLang="zh-CN" dirty="0"/>
          </a:p>
          <a:p>
            <a:endParaRPr lang="en-US" dirty="0"/>
          </a:p>
          <a:p>
            <a:r>
              <a:rPr lang="zh-CN" altLang="en-US" dirty="0"/>
              <a:t>当然，这个常数主要是压缩感知领域为了一些理论的证明方便而设计的一个定义。它本质上是用来反映词典 </a:t>
            </a:r>
            <a:r>
              <a:rPr lang="en-US" altLang="zh-CN" dirty="0"/>
              <a:t>Phi </a:t>
            </a:r>
            <a:r>
              <a:rPr lang="zh-CN" altLang="en-US" dirty="0"/>
              <a:t>的相关性大小的。如图所示的一个</a:t>
            </a:r>
            <a:r>
              <a:rPr lang="en-US" altLang="zh-CN" dirty="0"/>
              <a:t>2</a:t>
            </a:r>
            <a:r>
              <a:rPr lang="zh-CN" altLang="en-US" dirty="0"/>
              <a:t>维例子中，如果词典中的基 </a:t>
            </a:r>
            <a:r>
              <a:rPr lang="en-US" altLang="zh-CN" dirty="0"/>
              <a:t>phi1</a:t>
            </a:r>
            <a:r>
              <a:rPr lang="zh-CN" altLang="en-US" dirty="0"/>
              <a:t>和 </a:t>
            </a:r>
            <a:r>
              <a:rPr lang="en-US" altLang="zh-CN" dirty="0"/>
              <a:t>phi2</a:t>
            </a:r>
            <a:r>
              <a:rPr lang="zh-CN" altLang="en-US" dirty="0"/>
              <a:t>正交</a:t>
            </a:r>
            <a:r>
              <a:rPr lang="zh-CN" altLang="en-US" baseline="0" dirty="0"/>
              <a:t> 如左图，那么该词典就具有较小的 </a:t>
            </a:r>
            <a:r>
              <a:rPr lang="en-US" altLang="zh-CN" baseline="0" dirty="0"/>
              <a:t>RIP </a:t>
            </a:r>
            <a:r>
              <a:rPr lang="zh-CN" altLang="en-US" baseline="0" dirty="0"/>
              <a:t>常数， 反之， 如果 </a:t>
            </a:r>
            <a:r>
              <a:rPr lang="en-US" altLang="zh-CN" baseline="0" dirty="0"/>
              <a:t>phi1 </a:t>
            </a:r>
            <a:r>
              <a:rPr lang="zh-CN" altLang="en-US" baseline="0" dirty="0"/>
              <a:t>和 </a:t>
            </a:r>
            <a:r>
              <a:rPr lang="en-US" altLang="zh-CN" baseline="0" dirty="0"/>
              <a:t>phi2 </a:t>
            </a:r>
            <a:r>
              <a:rPr lang="zh-CN" altLang="en-US" baseline="0" dirty="0"/>
              <a:t>具有较强的相关性，如右图， 该词典的 </a:t>
            </a:r>
            <a:r>
              <a:rPr lang="en-US" altLang="zh-CN" baseline="0" dirty="0"/>
              <a:t>RIP </a:t>
            </a:r>
            <a:r>
              <a:rPr lang="zh-CN" altLang="en-US" baseline="0" dirty="0"/>
              <a:t>常数就比较大。</a:t>
            </a:r>
            <a:endParaRPr lang="en-US" altLang="zh-CN" baseline="0" dirty="0"/>
          </a:p>
          <a:p>
            <a:endParaRPr lang="en-US" baseline="0" dirty="0"/>
          </a:p>
          <a:p>
            <a:r>
              <a:rPr lang="zh-CN" altLang="en-US" baseline="0" dirty="0"/>
              <a:t>所以 </a:t>
            </a:r>
            <a:r>
              <a:rPr lang="en-US" altLang="zh-CN" baseline="0" dirty="0"/>
              <a:t>intuitively</a:t>
            </a:r>
            <a:r>
              <a:rPr lang="zh-CN" altLang="en-US" baseline="0" dirty="0"/>
              <a:t>， </a:t>
            </a:r>
            <a:r>
              <a:rPr lang="en-US" altLang="zh-CN" baseline="0" dirty="0"/>
              <a:t>RIP </a:t>
            </a:r>
            <a:r>
              <a:rPr lang="zh-CN" altLang="en-US" baseline="0" dirty="0"/>
              <a:t>常数较大的词典是比较困难的稀疏编码问题，常用算法不能够保证找到原始问题的最优解。</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6</a:t>
            </a:fld>
            <a:endParaRPr lang="zh-CN" altLang="en-US"/>
          </a:p>
        </p:txBody>
      </p:sp>
    </p:spTree>
    <p:extLst>
      <p:ext uri="{BB962C8B-B14F-4D97-AF65-F5344CB8AC3E}">
        <p14:creationId xmlns:p14="http://schemas.microsoft.com/office/powerpoint/2010/main" val="391042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我们拿 </a:t>
            </a:r>
            <a:r>
              <a:rPr lang="en-US" altLang="zh-CN" dirty="0"/>
              <a:t>IHT </a:t>
            </a:r>
            <a:r>
              <a:rPr lang="zh-CN" altLang="en-US" dirty="0"/>
              <a:t>（</a:t>
            </a:r>
            <a:r>
              <a:rPr lang="en-US" altLang="zh-CN" dirty="0"/>
              <a:t>iterative hard thresholding</a:t>
            </a:r>
            <a:r>
              <a:rPr lang="zh-CN" altLang="en-US" dirty="0"/>
              <a:t>）方法来举例，在 </a:t>
            </a:r>
            <a:r>
              <a:rPr lang="en-US" altLang="zh-CN" dirty="0" err="1"/>
              <a:t>blumensath</a:t>
            </a:r>
            <a:r>
              <a:rPr lang="en-US" altLang="zh-CN" baseline="0" dirty="0"/>
              <a:t> </a:t>
            </a:r>
            <a:r>
              <a:rPr lang="zh-CN" altLang="en-US" baseline="0" dirty="0"/>
              <a:t>和 </a:t>
            </a:r>
            <a:r>
              <a:rPr lang="en-US" altLang="zh-CN" baseline="0" dirty="0"/>
              <a:t>Davies 2009 </a:t>
            </a:r>
            <a:r>
              <a:rPr lang="zh-CN" altLang="en-US" baseline="0" dirty="0"/>
              <a:t>年的文章中，他们指出， 如果最优解 </a:t>
            </a:r>
            <a:r>
              <a:rPr lang="en-US" altLang="zh-CN" baseline="0" dirty="0"/>
              <a:t>x star </a:t>
            </a:r>
            <a:r>
              <a:rPr lang="zh-CN" altLang="en-US" baseline="0" dirty="0"/>
              <a:t>满足 </a:t>
            </a:r>
            <a:r>
              <a:rPr lang="en-US" altLang="zh-CN" baseline="0" dirty="0"/>
              <a:t>y= Phi x-star </a:t>
            </a:r>
            <a:r>
              <a:rPr lang="zh-CN" altLang="en-US" baseline="0" dirty="0"/>
              <a:t>而且 </a:t>
            </a:r>
            <a:r>
              <a:rPr lang="en-US" altLang="zh-CN" baseline="0" dirty="0"/>
              <a:t>x star</a:t>
            </a:r>
            <a:r>
              <a:rPr lang="zh-CN" altLang="en-US" baseline="0" dirty="0"/>
              <a:t>的非零个数小于等于 </a:t>
            </a:r>
            <a:r>
              <a:rPr lang="en-US" altLang="zh-CN" baseline="0" dirty="0"/>
              <a:t>k </a:t>
            </a:r>
            <a:r>
              <a:rPr lang="zh-CN" altLang="en-US" baseline="0" dirty="0"/>
              <a:t>的情况下， 词典只有具有一个 </a:t>
            </a:r>
            <a:r>
              <a:rPr lang="en-US" altLang="zh-CN" baseline="0" dirty="0"/>
              <a:t>delta_3k </a:t>
            </a:r>
            <a:r>
              <a:rPr lang="zh-CN" altLang="en-US" baseline="0" dirty="0"/>
              <a:t>小于 </a:t>
            </a:r>
            <a:r>
              <a:rPr lang="en-US" altLang="zh-CN" baseline="0" dirty="0"/>
              <a:t>1/</a:t>
            </a:r>
            <a:r>
              <a:rPr lang="en-US" altLang="zh-CN" baseline="0" dirty="0" err="1"/>
              <a:t>sqrt</a:t>
            </a:r>
            <a:r>
              <a:rPr lang="en-US" altLang="zh-CN" baseline="0" dirty="0"/>
              <a:t>(32)</a:t>
            </a:r>
            <a:r>
              <a:rPr lang="zh-CN" altLang="en-US" baseline="0" dirty="0"/>
              <a:t>的 </a:t>
            </a:r>
            <a:r>
              <a:rPr lang="en-US" altLang="zh-CN" baseline="0" dirty="0"/>
              <a:t>RIP</a:t>
            </a:r>
            <a:r>
              <a:rPr lang="zh-CN" altLang="en-US" baseline="0" dirty="0"/>
              <a:t>常数才能够保证 </a:t>
            </a:r>
            <a:r>
              <a:rPr lang="en-US" altLang="zh-CN" baseline="0" dirty="0"/>
              <a:t>IHT </a:t>
            </a:r>
            <a:r>
              <a:rPr lang="zh-CN" altLang="en-US" baseline="0" dirty="0"/>
              <a:t>算法能够收敛到问题的最优解。</a:t>
            </a:r>
            <a:endParaRPr lang="en-US" altLang="zh-CN"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a:t>这样的要求大大限制了这些算法的求解范围，而且类似的 </a:t>
            </a:r>
            <a:r>
              <a:rPr lang="en-US" altLang="zh-CN" baseline="0" dirty="0"/>
              <a:t>RIP </a:t>
            </a:r>
            <a:r>
              <a:rPr lang="zh-CN" altLang="en-US" baseline="0" dirty="0"/>
              <a:t>常数较小的约束在 </a:t>
            </a:r>
            <a:r>
              <a:rPr lang="en-US" altLang="zh-CN" baseline="0" dirty="0"/>
              <a:t>l1 </a:t>
            </a:r>
            <a:r>
              <a:rPr lang="zh-CN" altLang="en-US" baseline="0" dirty="0"/>
              <a:t>最小化等其他近似算法中也同样存在。</a:t>
            </a:r>
            <a:endParaRPr lang="en-US" altLang="zh-CN" baseline="0"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7</a:t>
            </a:fld>
            <a:endParaRPr lang="zh-CN" altLang="en-US"/>
          </a:p>
        </p:txBody>
      </p:sp>
    </p:spTree>
    <p:extLst>
      <p:ext uri="{BB962C8B-B14F-4D97-AF65-F5344CB8AC3E}">
        <p14:creationId xmlns:p14="http://schemas.microsoft.com/office/powerpoint/2010/main" val="311507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好，我们来</a:t>
            </a:r>
            <a:r>
              <a:rPr lang="en-US" altLang="zh-CN" dirty="0"/>
              <a:t>checkpoint</a:t>
            </a:r>
            <a:r>
              <a:rPr lang="zh-CN" altLang="en-US" dirty="0"/>
              <a:t>一下。</a:t>
            </a:r>
            <a:endParaRPr lang="en-US" altLang="zh-CN" dirty="0"/>
          </a:p>
          <a:p>
            <a:endParaRPr lang="en-US" dirty="0"/>
          </a:p>
          <a:p>
            <a:r>
              <a:rPr lang="zh-CN" altLang="en-US" dirty="0"/>
              <a:t>到目前为止我们介绍了</a:t>
            </a:r>
            <a:r>
              <a:rPr lang="en-US" altLang="zh-CN" dirty="0"/>
              <a:t>maximal sparsity</a:t>
            </a:r>
            <a:r>
              <a:rPr lang="zh-CN" altLang="en-US" dirty="0"/>
              <a:t>是</a:t>
            </a:r>
            <a:r>
              <a:rPr lang="en-US" altLang="zh-CN" dirty="0"/>
              <a:t>NP</a:t>
            </a:r>
            <a:r>
              <a:rPr lang="zh-CN" altLang="en-US" dirty="0"/>
              <a:t>难问题，已有的近似算法在词典具有较大 </a:t>
            </a:r>
            <a:r>
              <a:rPr lang="en-US" altLang="zh-CN" dirty="0"/>
              <a:t>RIP </a:t>
            </a:r>
            <a:r>
              <a:rPr lang="zh-CN" altLang="en-US" dirty="0"/>
              <a:t>常数的时候不能够求得问题的最优解。</a:t>
            </a:r>
            <a:endParaRPr lang="en-US" altLang="zh-CN" dirty="0"/>
          </a:p>
          <a:p>
            <a:endParaRPr lang="en-US" dirty="0"/>
          </a:p>
          <a:p>
            <a:r>
              <a:rPr lang="zh-CN" altLang="en-US" dirty="0"/>
              <a:t>下面，我们介绍一个基于深度学习的视角来理解这些算法，并提出一套有意思的理论分析，这些分析将帮助我们</a:t>
            </a:r>
            <a:r>
              <a:rPr lang="en-US" altLang="zh-CN" dirty="0"/>
              <a:t>figure out</a:t>
            </a:r>
            <a:r>
              <a:rPr lang="zh-CN" altLang="en-US" dirty="0"/>
              <a:t>如何设计更好的稀疏求解方法。</a:t>
            </a:r>
            <a:endParaRPr lang="en-US" altLang="zh-CN" dirty="0"/>
          </a:p>
          <a:p>
            <a:endParaRPr lang="en-US" dirty="0"/>
          </a:p>
          <a:p>
            <a:r>
              <a:rPr lang="zh-CN" altLang="en-US" dirty="0"/>
              <a:t>其中为了方便，严谨的理论证明和分析，欢迎大家参考我们的文章，在这里我主要介绍这些理论背后的核心想法。</a:t>
            </a:r>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8</a:t>
            </a:fld>
            <a:endParaRPr lang="zh-CN" altLang="en-US"/>
          </a:p>
        </p:txBody>
      </p:sp>
    </p:spTree>
    <p:extLst>
      <p:ext uri="{BB962C8B-B14F-4D97-AF65-F5344CB8AC3E}">
        <p14:creationId xmlns:p14="http://schemas.microsoft.com/office/powerpoint/2010/main" val="280746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我们首先来看一下两个常用的稀疏求解算法 </a:t>
            </a:r>
            <a:r>
              <a:rPr lang="en-US" altLang="zh-CN" dirty="0"/>
              <a:t>IHT </a:t>
            </a:r>
            <a:r>
              <a:rPr lang="zh-CN" altLang="en-US" dirty="0"/>
              <a:t>（迭代硬阈值算啊）</a:t>
            </a:r>
            <a:r>
              <a:rPr lang="en-US" altLang="zh-CN" dirty="0"/>
              <a:t> </a:t>
            </a:r>
            <a:r>
              <a:rPr lang="zh-CN" altLang="en-US" dirty="0"/>
              <a:t>和 </a:t>
            </a:r>
            <a:r>
              <a:rPr lang="en-US" altLang="zh-CN" dirty="0"/>
              <a:t>ISTA </a:t>
            </a:r>
            <a:r>
              <a:rPr lang="zh-CN" altLang="en-US" dirty="0"/>
              <a:t>（迭代软阈值算法）</a:t>
            </a:r>
            <a:r>
              <a:rPr lang="en-US" altLang="zh-CN" dirty="0"/>
              <a:t> </a:t>
            </a:r>
            <a:r>
              <a:rPr lang="zh-CN" altLang="en-US" dirty="0"/>
              <a:t>的迭代过程。</a:t>
            </a:r>
            <a:endParaRPr lang="en-US" altLang="zh-CN" dirty="0"/>
          </a:p>
          <a:p>
            <a:endParaRPr lang="en-US" altLang="zh-CN" baseline="0" dirty="0"/>
          </a:p>
          <a:p>
            <a:r>
              <a:rPr lang="zh-CN" altLang="en-US" baseline="0" dirty="0"/>
              <a:t>通常 我们在每一次迭代过程中 首先 计算当前位置的梯度，然后进行常规的梯度下降， 然后为了引入稀疏性，我们需要进行一次所谓的阈值投影过程。两个算法的区别在于，硬阈值投影保留绝对值最大的</a:t>
            </a:r>
            <a:r>
              <a:rPr lang="en-US" altLang="zh-CN" baseline="0" dirty="0"/>
              <a:t>k</a:t>
            </a:r>
            <a:r>
              <a:rPr lang="zh-CN" altLang="en-US" baseline="0" dirty="0"/>
              <a:t>个值， 将其他置为</a:t>
            </a:r>
            <a:r>
              <a:rPr lang="en-US" altLang="zh-CN" baseline="0" dirty="0"/>
              <a:t>0</a:t>
            </a:r>
            <a:r>
              <a:rPr lang="zh-CN" altLang="en-US" baseline="0" dirty="0"/>
              <a:t>，而软阈值方法 则 讲值将去 </a:t>
            </a:r>
            <a:r>
              <a:rPr lang="en-US" altLang="zh-CN" baseline="0" dirty="0"/>
              <a:t>lambda</a:t>
            </a:r>
            <a:r>
              <a:rPr lang="zh-CN" altLang="en-US" baseline="0" dirty="0"/>
              <a:t>， 做差后小于零的项置为</a:t>
            </a:r>
            <a:r>
              <a:rPr lang="en-US" altLang="zh-CN" baseline="0" dirty="0"/>
              <a:t>0</a:t>
            </a:r>
            <a:r>
              <a:rPr lang="zh-CN" altLang="en-US" baseline="0" dirty="0"/>
              <a:t>， 大于零的项保留其差后的值和正负号。</a:t>
            </a:r>
            <a:endParaRPr lang="en-US" altLang="zh-CN"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DA2BA5-D587-48AC-A5E8-73539F97647B}" type="slidenum">
              <a:rPr lang="zh-CN" altLang="en-US" smtClean="0"/>
              <a:t>9</a:t>
            </a:fld>
            <a:endParaRPr lang="zh-CN" altLang="en-US"/>
          </a:p>
        </p:txBody>
      </p:sp>
    </p:spTree>
    <p:extLst>
      <p:ext uri="{BB962C8B-B14F-4D97-AF65-F5344CB8AC3E}">
        <p14:creationId xmlns:p14="http://schemas.microsoft.com/office/powerpoint/2010/main" val="52049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8163"/>
            <a:ext cx="77724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4619625"/>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cxnSp>
        <p:nvCxnSpPr>
          <p:cNvPr id="8" name="直接连接符 7"/>
          <p:cNvCxnSpPr/>
          <p:nvPr userDrawn="1"/>
        </p:nvCxnSpPr>
        <p:spPr>
          <a:xfrm>
            <a:off x="-12700" y="1333500"/>
            <a:ext cx="9156700"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57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98525" y="149801"/>
            <a:ext cx="7346950" cy="1004311"/>
          </a:xfrm>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5EE9928-CA8F-4FE4-A02F-33087B6351D0}" type="datetimeFigureOut">
              <a:rPr lang="zh-CN" altLang="en-US" smtClean="0"/>
              <a:t>2016/8/23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73F64C2-32EB-4830-A30E-673118BC0205}" type="slidenum">
              <a:rPr lang="zh-CN" altLang="en-US" smtClean="0"/>
              <a:t>‹#›</a:t>
            </a:fld>
            <a:endParaRPr lang="zh-CN" altLang="en-US"/>
          </a:p>
        </p:txBody>
      </p:sp>
      <p:cxnSp>
        <p:nvCxnSpPr>
          <p:cNvPr id="8" name="直接连接符 7"/>
          <p:cNvCxnSpPr/>
          <p:nvPr userDrawn="1"/>
        </p:nvCxnSpPr>
        <p:spPr>
          <a:xfrm>
            <a:off x="-12700" y="1333500"/>
            <a:ext cx="9156700"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36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E9928-CA8F-4FE4-A02F-33087B6351D0}" type="datetimeFigureOut">
              <a:rPr lang="zh-CN" altLang="en-US" smtClean="0"/>
              <a:t>2016/8/23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73F64C2-32EB-4830-A30E-673118BC0205}" type="slidenum">
              <a:rPr lang="zh-CN" altLang="en-US" smtClean="0"/>
              <a:t>‹#›</a:t>
            </a:fld>
            <a:endParaRPr lang="zh-CN" altLang="en-US"/>
          </a:p>
        </p:txBody>
      </p:sp>
      <p:cxnSp>
        <p:nvCxnSpPr>
          <p:cNvPr id="5" name="直接连接符 4"/>
          <p:cNvCxnSpPr/>
          <p:nvPr userDrawn="1"/>
        </p:nvCxnSpPr>
        <p:spPr>
          <a:xfrm>
            <a:off x="-12700" y="1333500"/>
            <a:ext cx="9156700"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526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E9928-CA8F-4FE4-A02F-33087B6351D0}" type="datetimeFigureOut">
              <a:rPr lang="zh-CN" altLang="en-US" smtClean="0"/>
              <a:t>2016/8/23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F64C2-32EB-4830-A30E-673118BC0205}" type="slidenum">
              <a:rPr lang="zh-CN" altLang="en-US" smtClean="0"/>
              <a:t>‹#›</a:t>
            </a:fld>
            <a:endParaRPr lang="zh-CN" altLang="en-US"/>
          </a:p>
        </p:txBody>
      </p:sp>
    </p:spTree>
    <p:extLst>
      <p:ext uri="{BB962C8B-B14F-4D97-AF65-F5344CB8AC3E}">
        <p14:creationId xmlns:p14="http://schemas.microsoft.com/office/powerpoint/2010/main" val="1177314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20.png"/><Relationship Id="rId7"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10.png"/><Relationship Id="rId9" Type="http://schemas.openxmlformats.org/officeDocument/2006/relationships/image" Target="../media/image17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3.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9.wmf"/><Relationship Id="rId10" Type="http://schemas.openxmlformats.org/officeDocument/2006/relationships/image" Target="../media/image25.png"/><Relationship Id="rId4" Type="http://schemas.openxmlformats.org/officeDocument/2006/relationships/oleObject" Target="../embeddings/oleObject6.bin"/><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5.wmf"/><Relationship Id="rId3" Type="http://schemas.openxmlformats.org/officeDocument/2006/relationships/notesSlide" Target="../notesSlides/notesSlide14.xml"/><Relationship Id="rId7" Type="http://schemas.openxmlformats.org/officeDocument/2006/relationships/image" Target="../media/image22.wmf"/><Relationship Id="rId12" Type="http://schemas.openxmlformats.org/officeDocument/2006/relationships/oleObject" Target="../embeddings/oleObject12.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4.wmf"/><Relationship Id="rId5" Type="http://schemas.openxmlformats.org/officeDocument/2006/relationships/image" Target="../media/image6.jpeg"/><Relationship Id="rId15" Type="http://schemas.openxmlformats.org/officeDocument/2006/relationships/image" Target="../media/image26.wmf"/><Relationship Id="rId10" Type="http://schemas.openxmlformats.org/officeDocument/2006/relationships/oleObject" Target="../embeddings/oleObject11.bin"/><Relationship Id="rId4" Type="http://schemas.openxmlformats.org/officeDocument/2006/relationships/image" Target="../media/image5.jpeg"/><Relationship Id="rId9" Type="http://schemas.openxmlformats.org/officeDocument/2006/relationships/image" Target="../media/image23.wmf"/><Relationship Id="rId1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7.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9.wmf"/><Relationship Id="rId4" Type="http://schemas.openxmlformats.org/officeDocument/2006/relationships/oleObject" Target="../embeddings/oleObject16.bin"/><Relationship Id="rId9" Type="http://schemas.openxmlformats.org/officeDocument/2006/relationships/image" Target="../media/image17.wmf"/></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8.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29.wmf"/><Relationship Id="rId10" Type="http://schemas.openxmlformats.org/officeDocument/2006/relationships/image" Target="../media/image42.png"/><Relationship Id="rId4" Type="http://schemas.openxmlformats.org/officeDocument/2006/relationships/oleObject" Target="../embeddings/oleObject16.bin"/><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oleObject" Target="../embeddings/oleObject16.bin"/><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wmf"/><Relationship Id="rId5" Type="http://schemas.openxmlformats.org/officeDocument/2006/relationships/oleObject" Target="../embeddings/oleObject17.bin"/><Relationship Id="rId4" Type="http://schemas.openxmlformats.org/officeDocument/2006/relationships/image" Target="../media/image29.wmf"/><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9.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9.wmf"/><Relationship Id="rId10" Type="http://schemas.openxmlformats.org/officeDocument/2006/relationships/image" Target="../media/image42.png"/><Relationship Id="rId4" Type="http://schemas.openxmlformats.org/officeDocument/2006/relationships/oleObject" Target="../embeddings/oleObject16.bin"/><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0.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29.wmf"/><Relationship Id="rId10" Type="http://schemas.openxmlformats.org/officeDocument/2006/relationships/image" Target="../media/image42.png"/><Relationship Id="rId4" Type="http://schemas.openxmlformats.org/officeDocument/2006/relationships/oleObject" Target="../embeddings/oleObject16.bin"/><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6.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19.bin"/><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1.wmf"/><Relationship Id="rId3" Type="http://schemas.openxmlformats.org/officeDocument/2006/relationships/notesSlide" Target="../notesSlides/notesSlide27.xml"/><Relationship Id="rId7" Type="http://schemas.openxmlformats.org/officeDocument/2006/relationships/image" Target="../media/image48.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1.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49.wmf"/><Relationship Id="rId1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1.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g"/><Relationship Id="rId11" Type="http://schemas.openxmlformats.org/officeDocument/2006/relationships/image" Target="../media/image13.png"/><Relationship Id="rId5" Type="http://schemas.openxmlformats.org/officeDocument/2006/relationships/image" Target="../media/image8.jpg"/><Relationship Id="rId10" Type="http://schemas.openxmlformats.org/officeDocument/2006/relationships/image" Target="../media/image7.wmf"/><Relationship Id="rId4" Type="http://schemas.openxmlformats.org/officeDocument/2006/relationships/image" Target="../media/image8.png"/><Relationship Id="rId9"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10.png"/><Relationship Id="rId7" Type="http://schemas.openxmlformats.org/officeDocument/2006/relationships/image" Target="../media/image1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 Id="rId9"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8923"/>
            <a:ext cx="7772400" cy="1609512"/>
          </a:xfrm>
        </p:spPr>
        <p:txBody>
          <a:bodyPr>
            <a:normAutofit/>
          </a:bodyPr>
          <a:lstStyle/>
          <a:p>
            <a:r>
              <a:rPr lang="en-US" sz="5400" dirty="0">
                <a:solidFill>
                  <a:srgbClr val="005ADE"/>
                </a:solidFill>
              </a:rPr>
              <a:t>Maximal Sparsity with Deep Networks?</a:t>
            </a:r>
          </a:p>
        </p:txBody>
      </p:sp>
      <p:sp>
        <p:nvSpPr>
          <p:cNvPr id="3" name="TextBox 2"/>
          <p:cNvSpPr txBox="1"/>
          <p:nvPr/>
        </p:nvSpPr>
        <p:spPr>
          <a:xfrm>
            <a:off x="1297858" y="3968918"/>
            <a:ext cx="6909620" cy="461665"/>
          </a:xfrm>
          <a:prstGeom prst="rect">
            <a:avLst/>
          </a:prstGeom>
          <a:noFill/>
        </p:spPr>
        <p:txBody>
          <a:bodyPr wrap="square" rtlCol="0">
            <a:spAutoFit/>
          </a:bodyPr>
          <a:lstStyle/>
          <a:p>
            <a:r>
              <a:rPr lang="en-US" altLang="zh-CN" sz="2400" dirty="0"/>
              <a:t>Bo Xin</a:t>
            </a:r>
            <a:r>
              <a:rPr lang="en-US" altLang="zh-CN" sz="2400" baseline="30000" dirty="0"/>
              <a:t>1,2</a:t>
            </a:r>
            <a:r>
              <a:rPr lang="en-US" altLang="zh-CN" sz="2400" dirty="0"/>
              <a:t>, </a:t>
            </a:r>
            <a:r>
              <a:rPr lang="en-US" altLang="zh-CN" sz="2400" dirty="0" err="1"/>
              <a:t>Yizhou</a:t>
            </a:r>
            <a:r>
              <a:rPr lang="en-US" altLang="zh-CN" sz="2400" dirty="0"/>
              <a:t> Wang</a:t>
            </a:r>
            <a:r>
              <a:rPr lang="en-US" altLang="zh-CN" sz="2400" baseline="30000" dirty="0"/>
              <a:t>1</a:t>
            </a:r>
            <a:r>
              <a:rPr lang="en-US" altLang="zh-CN" sz="2400" dirty="0"/>
              <a:t>, Wen Gao</a:t>
            </a:r>
            <a:r>
              <a:rPr lang="en-US" altLang="zh-CN" sz="2400" baseline="30000" dirty="0"/>
              <a:t>1</a:t>
            </a:r>
            <a:r>
              <a:rPr lang="en-US" altLang="zh-CN" sz="2400" dirty="0"/>
              <a:t> and David Wipf</a:t>
            </a:r>
            <a:r>
              <a:rPr lang="en-US" altLang="zh-CN" sz="2400" baseline="30000" dirty="0"/>
              <a:t>2</a:t>
            </a:r>
            <a:endParaRPr lang="en-US" sz="2400" dirty="0"/>
          </a:p>
        </p:txBody>
      </p:sp>
      <p:sp>
        <p:nvSpPr>
          <p:cNvPr id="4" name="TextBox 3"/>
          <p:cNvSpPr txBox="1"/>
          <p:nvPr/>
        </p:nvSpPr>
        <p:spPr>
          <a:xfrm>
            <a:off x="3050457" y="4664167"/>
            <a:ext cx="4095136" cy="830997"/>
          </a:xfrm>
          <a:prstGeom prst="rect">
            <a:avLst/>
          </a:prstGeom>
          <a:noFill/>
        </p:spPr>
        <p:txBody>
          <a:bodyPr wrap="square" rtlCol="0">
            <a:spAutoFit/>
          </a:bodyPr>
          <a:lstStyle/>
          <a:p>
            <a:r>
              <a:rPr lang="en-US" altLang="zh-CN" sz="2400" baseline="30000" dirty="0"/>
              <a:t>1 </a:t>
            </a:r>
            <a:r>
              <a:rPr lang="en-US" altLang="zh-CN" sz="2400" dirty="0"/>
              <a:t>Peking University</a:t>
            </a:r>
          </a:p>
          <a:p>
            <a:r>
              <a:rPr lang="en-US" sz="2400" baseline="30000" dirty="0"/>
              <a:t>2 </a:t>
            </a:r>
            <a:r>
              <a:rPr lang="en-US" sz="2400" dirty="0"/>
              <a:t>Microsoft Research, Beijing</a:t>
            </a:r>
          </a:p>
        </p:txBody>
      </p:sp>
    </p:spTree>
    <p:extLst>
      <p:ext uri="{BB962C8B-B14F-4D97-AF65-F5344CB8AC3E}">
        <p14:creationId xmlns:p14="http://schemas.microsoft.com/office/powerpoint/2010/main" val="254063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文本框 59"/>
              <p:cNvSpPr txBox="1"/>
              <p:nvPr/>
            </p:nvSpPr>
            <p:spPr>
              <a:xfrm>
                <a:off x="2476722" y="3788152"/>
                <a:ext cx="4159886" cy="6001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𝑧</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𝜇𝛻</m:t>
                      </m:r>
                      <m:r>
                        <a:rPr lang="en-US" altLang="zh-CN" sz="2400" i="1">
                          <a:latin typeface="Cambria Math" panose="02040503050406030204" pitchFamily="18" charset="0"/>
                        </a:rPr>
                        <m:t>𝑥</m:t>
                      </m:r>
                      <m:sSub>
                        <m:sSubPr>
                          <m:ctrlPr>
                            <a:rPr lang="en-US" altLang="zh-CN" sz="2400" i="1">
                              <a:latin typeface="Cambria Math" panose="02040503050406030204" pitchFamily="18" charset="0"/>
                            </a:rPr>
                          </m:ctrlPr>
                        </m:sSubPr>
                        <m:e>
                          <m:d>
                            <m:dPr>
                              <m:begChr m:val=""/>
                              <m:endChr m:val="|"/>
                              <m:ctrlPr>
                                <a:rPr lang="en-US" altLang="zh-CN" sz="2400" i="1">
                                  <a:latin typeface="Cambria Math" panose="02040503050406030204" pitchFamily="18" charset="0"/>
                                </a:rPr>
                              </m:ctrlPr>
                            </m:dPr>
                            <m:e>
                              <m:r>
                                <a:rPr lang="en-US" sz="2400">
                                  <a:latin typeface="Cambria Math" panose="02040503050406030204" pitchFamily="18" charset="0"/>
                                </a:rPr>
                                <m:t>​</m:t>
                              </m:r>
                            </m:e>
                          </m:d>
                        </m:e>
                        <m:sub>
                          <m:r>
                            <a:rPr lang="en-US" altLang="zh-CN" sz="2400" i="1">
                              <a:latin typeface="Cambria Math" panose="02040503050406030204" pitchFamily="18" charset="0"/>
                            </a:rPr>
                            <m:t>𝑥</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sSup>
                        </m:sub>
                      </m:sSub>
                    </m:oMath>
                  </m:oMathPara>
                </a14:m>
                <a:endParaRPr lang="zh-CN" altLang="en-US" sz="2400" dirty="0"/>
              </a:p>
            </p:txBody>
          </p:sp>
        </mc:Choice>
        <mc:Fallback xmlns="">
          <p:sp>
            <p:nvSpPr>
              <p:cNvPr id="29" name="文本框 59"/>
              <p:cNvSpPr txBox="1">
                <a:spLocks noRot="1" noChangeAspect="1" noMove="1" noResize="1" noEditPoints="1" noAdjustHandles="1" noChangeArrowheads="1" noChangeShapeType="1" noTextEdit="1"/>
              </p:cNvSpPr>
              <p:nvPr/>
            </p:nvSpPr>
            <p:spPr>
              <a:xfrm>
                <a:off x="2476722" y="3788152"/>
                <a:ext cx="4159886" cy="6001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本框 59"/>
              <p:cNvSpPr txBox="1"/>
              <p:nvPr/>
            </p:nvSpPr>
            <p:spPr>
              <a:xfrm>
                <a:off x="2476722" y="3132568"/>
                <a:ext cx="4159886" cy="6001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rPr>
                        <m:t>𝑥</m:t>
                      </m:r>
                      <m:sSub>
                        <m:sSubPr>
                          <m:ctrlPr>
                            <a:rPr lang="en-US" altLang="zh-CN" sz="2400" b="0" i="1" smtClean="0">
                              <a:latin typeface="Cambria Math" panose="02040503050406030204" pitchFamily="18" charset="0"/>
                            </a:rPr>
                          </m:ctrlPr>
                        </m:sSubPr>
                        <m:e>
                          <m:d>
                            <m:dPr>
                              <m:begChr m:val=""/>
                              <m:endChr m:val="|"/>
                              <m:ctrlPr>
                                <a:rPr lang="en-US" altLang="zh-CN" sz="2400" i="1" smtClean="0">
                                  <a:latin typeface="Cambria Math" panose="02040503050406030204" pitchFamily="18" charset="0"/>
                                </a:rPr>
                              </m:ctrlPr>
                            </m:dPr>
                            <m:e>
                              <m:r>
                                <a:rPr lang="en-US" sz="2400">
                                  <a:latin typeface="Cambria Math" panose="02040503050406030204" pitchFamily="18" charset="0"/>
                                </a:rPr>
                                <m:t>​</m:t>
                              </m:r>
                            </m:e>
                          </m:d>
                        </m:e>
                        <m:sub>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sSup>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Φ</m:t>
                          </m:r>
                        </m:e>
                        <m:sup>
                          <m:r>
                            <a:rPr lang="en-US" altLang="zh-CN" sz="2400" b="0" i="1" smtClean="0">
                              <a:latin typeface="Cambria Math" panose="02040503050406030204" pitchFamily="18" charset="0"/>
                            </a:rPr>
                            <m:t>𝑇</m:t>
                          </m:r>
                        </m:sup>
                      </m:sSup>
                      <m:r>
                        <m:rPr>
                          <m:sty m:val="p"/>
                        </m:rPr>
                        <a:rPr lang="en-US" altLang="zh-CN" sz="2400" b="0" i="0" smtClean="0">
                          <a:latin typeface="Cambria Math" panose="02040503050406030204" pitchFamily="18" charset="0"/>
                        </a:rPr>
                        <m:t>Φ</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Φ</m:t>
                          </m:r>
                        </m:e>
                        <m:sup>
                          <m:r>
                            <a:rPr lang="en-US" altLang="zh-CN" sz="2400" b="0" i="1" smtClean="0">
                              <a:latin typeface="Cambria Math" panose="02040503050406030204" pitchFamily="18" charset="0"/>
                            </a:rPr>
                            <m:t>𝑇</m:t>
                          </m:r>
                        </m:sup>
                      </m:sSup>
                      <m:r>
                        <a:rPr lang="en-US" altLang="zh-CN" sz="2400" b="0" i="1" smtClean="0">
                          <a:latin typeface="Cambria Math" panose="02040503050406030204" pitchFamily="18" charset="0"/>
                        </a:rPr>
                        <m:t>𝑦</m:t>
                      </m:r>
                    </m:oMath>
                  </m:oMathPara>
                </a14:m>
                <a:endParaRPr lang="zh-CN" altLang="en-US" sz="2400" dirty="0"/>
              </a:p>
            </p:txBody>
          </p:sp>
        </mc:Choice>
        <mc:Fallback xmlns="">
          <p:sp>
            <p:nvSpPr>
              <p:cNvPr id="26" name="文本框 59"/>
              <p:cNvSpPr txBox="1">
                <a:spLocks noRot="1" noChangeAspect="1" noMove="1" noResize="1" noEditPoints="1" noAdjustHandles="1" noChangeArrowheads="1" noChangeShapeType="1" noTextEdit="1"/>
              </p:cNvSpPr>
              <p:nvPr/>
            </p:nvSpPr>
            <p:spPr>
              <a:xfrm>
                <a:off x="2476722" y="3132568"/>
                <a:ext cx="4159886" cy="600101"/>
              </a:xfrm>
              <a:prstGeom prst="rect">
                <a:avLst/>
              </a:prstGeom>
              <a:blipFill>
                <a:blip r:embed="rId4"/>
                <a:stretch>
                  <a:fillRect/>
                </a:stretch>
              </a:blipFill>
            </p:spPr>
            <p:txBody>
              <a:bodyPr/>
              <a:lstStyle/>
              <a:p>
                <a:r>
                  <a:rPr lang="en-US">
                    <a:noFill/>
                  </a:rPr>
                  <a:t> </a:t>
                </a:r>
              </a:p>
            </p:txBody>
          </p:sp>
        </mc:Fallback>
      </mc:AlternateContent>
      <p:sp>
        <p:nvSpPr>
          <p:cNvPr id="3" name="Rounded Rectangle 2"/>
          <p:cNvSpPr/>
          <p:nvPr/>
        </p:nvSpPr>
        <p:spPr>
          <a:xfrm>
            <a:off x="2606467" y="3129671"/>
            <a:ext cx="3828516" cy="1258582"/>
          </a:xfrm>
          <a:prstGeom prst="roundRect">
            <a:avLst/>
          </a:prstGeom>
          <a:solidFill>
            <a:schemeClr val="accent2">
              <a:alpha val="2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normAutofit/>
          </a:bodyPr>
          <a:lstStyle/>
          <a:p>
            <a:pPr algn="ctr"/>
            <a:r>
              <a:rPr lang="en-US" altLang="zh-CN" sz="3600" dirty="0">
                <a:solidFill>
                  <a:srgbClr val="005ADE"/>
                </a:solidFill>
              </a:rPr>
              <a:t>Iterative algorithms</a:t>
            </a:r>
            <a:endParaRPr lang="zh-CN" altLang="en-US" sz="3600" dirty="0">
              <a:solidFill>
                <a:srgbClr val="005ADE"/>
              </a:solidFill>
            </a:endParaRPr>
          </a:p>
        </p:txBody>
      </p:sp>
      <p:sp>
        <p:nvSpPr>
          <p:cNvPr id="15" name="矩形 4"/>
          <p:cNvSpPr/>
          <p:nvPr/>
        </p:nvSpPr>
        <p:spPr>
          <a:xfrm>
            <a:off x="-13740" y="2176696"/>
            <a:ext cx="4063933" cy="424732"/>
          </a:xfrm>
          <a:prstGeom prst="rect">
            <a:avLst/>
          </a:prstGeom>
        </p:spPr>
        <p:txBody>
          <a:bodyPr wrap="none">
            <a:spAutoFit/>
          </a:bodyPr>
          <a:lstStyle/>
          <a:p>
            <a:pPr lvl="0" algn="ctr">
              <a:lnSpc>
                <a:spcPct val="90000"/>
              </a:lnSpc>
              <a:spcBef>
                <a:spcPct val="0"/>
              </a:spcBef>
            </a:pPr>
            <a:r>
              <a:rPr lang="en-US" altLang="zh-CN" sz="2400" b="1" dirty="0">
                <a:solidFill>
                  <a:srgbClr val="005ADE"/>
                </a:solidFill>
                <a:latin typeface="Calibri Light"/>
              </a:rPr>
              <a:t>Iterative hard thresholding (IHT)</a:t>
            </a:r>
            <a:endParaRPr lang="zh-CN" altLang="en-US" sz="2400" b="1" dirty="0">
              <a:solidFill>
                <a:srgbClr val="005ADE"/>
              </a:solidFill>
              <a:latin typeface="Calibri Light"/>
            </a:endParaRPr>
          </a:p>
        </p:txBody>
      </p:sp>
      <p:sp>
        <p:nvSpPr>
          <p:cNvPr id="17" name="矩形 4"/>
          <p:cNvSpPr/>
          <p:nvPr/>
        </p:nvSpPr>
        <p:spPr>
          <a:xfrm>
            <a:off x="5037041" y="2176696"/>
            <a:ext cx="4063741" cy="424732"/>
          </a:xfrm>
          <a:prstGeom prst="rect">
            <a:avLst/>
          </a:prstGeom>
        </p:spPr>
        <p:txBody>
          <a:bodyPr wrap="none">
            <a:spAutoFit/>
          </a:bodyPr>
          <a:lstStyle/>
          <a:p>
            <a:pPr lvl="0" algn="ctr">
              <a:lnSpc>
                <a:spcPct val="90000"/>
              </a:lnSpc>
              <a:spcBef>
                <a:spcPct val="0"/>
              </a:spcBef>
            </a:pPr>
            <a:r>
              <a:rPr lang="en-US" altLang="zh-CN" sz="2400" b="1" dirty="0">
                <a:solidFill>
                  <a:srgbClr val="005ADE"/>
                </a:solidFill>
                <a:latin typeface="Calibri Light"/>
              </a:rPr>
              <a:t>Iterative soft thresholding (ISTA)</a:t>
            </a:r>
            <a:endParaRPr lang="zh-CN" altLang="en-US" sz="2400" b="1" dirty="0">
              <a:solidFill>
                <a:srgbClr val="005ADE"/>
              </a:solidFill>
              <a:latin typeface="Calibri Light"/>
            </a:endParaRPr>
          </a:p>
        </p:txBody>
      </p:sp>
      <mc:AlternateContent xmlns:mc="http://schemas.openxmlformats.org/markup-compatibility/2006" xmlns:a14="http://schemas.microsoft.com/office/drawing/2010/main">
        <mc:Choice Requires="a14">
          <p:sp>
            <p:nvSpPr>
              <p:cNvPr id="30" name="文本框 59"/>
              <p:cNvSpPr txBox="1"/>
              <p:nvPr/>
            </p:nvSpPr>
            <p:spPr>
              <a:xfrm>
                <a:off x="2361380" y="4444528"/>
                <a:ext cx="4159886" cy="384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b="0" i="1" smtClean="0">
                              <a:latin typeface="Cambria Math" panose="02040503050406030204" pitchFamily="18" charset="0"/>
                            </a:rPr>
                            <m:t>+1</m:t>
                          </m:r>
                          <m:r>
                            <a:rPr lang="en-US" altLang="zh-CN" sz="2400" i="1">
                              <a:latin typeface="Cambria Math" panose="02040503050406030204" pitchFamily="18" charset="0"/>
                            </a:rPr>
                            <m:t>)</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𝑡h𝑟𝑠h</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30" name="文本框 59"/>
              <p:cNvSpPr txBox="1">
                <a:spLocks noRot="1" noChangeAspect="1" noMove="1" noResize="1" noEditPoints="1" noAdjustHandles="1" noChangeArrowheads="1" noChangeShapeType="1" noTextEdit="1"/>
              </p:cNvSpPr>
              <p:nvPr/>
            </p:nvSpPr>
            <p:spPr>
              <a:xfrm>
                <a:off x="2361380" y="4444528"/>
                <a:ext cx="4159886" cy="384657"/>
              </a:xfrm>
              <a:prstGeom prst="rect">
                <a:avLst/>
              </a:prstGeom>
              <a:blipFill>
                <a:blip r:embed="rId5"/>
                <a:stretch>
                  <a:fillRect t="-4762" b="-34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0701" y="2668006"/>
                <a:ext cx="3551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𝑤h𝑖𝑙𝑒</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𝑛𝑜𝑡</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𝑐𝑜𝑛𝑣𝑒𝑟𝑔𝑒</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𝑑𝑜</m:t>
                      </m:r>
                      <m:r>
                        <a:rPr lang="en-US" altLang="zh-CN" sz="2400" b="0" i="1" smtClean="0">
                          <a:latin typeface="Cambria Math" panose="02040503050406030204" pitchFamily="18" charset="0"/>
                        </a:rPr>
                        <m:t> {</m:t>
                      </m:r>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110701" y="2668006"/>
                <a:ext cx="3551421" cy="461665"/>
              </a:xfrm>
              <a:prstGeom prst="rect">
                <a:avLst/>
              </a:prstGeom>
              <a:blipFill>
                <a:blip r:embed="rId6"/>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289905" y="4908632"/>
                <a:ext cx="3722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289905" y="4908632"/>
                <a:ext cx="372217" cy="461665"/>
              </a:xfrm>
              <a:prstGeom prst="rect">
                <a:avLst/>
              </a:prstGeom>
              <a:blipFill>
                <a:blip r:embed="rId7"/>
                <a:stretch>
                  <a:fillRect l="-4918" r="-3279" b="-17105"/>
                </a:stretch>
              </a:blipFill>
            </p:spPr>
            <p:txBody>
              <a:bodyPr/>
              <a:lstStyle/>
              <a:p>
                <a:r>
                  <a:rPr lang="en-US">
                    <a:noFill/>
                  </a:rPr>
                  <a:t> </a:t>
                </a:r>
              </a:p>
            </p:txBody>
          </p:sp>
        </mc:Fallback>
      </mc:AlternateContent>
      <p:sp>
        <p:nvSpPr>
          <p:cNvPr id="32" name="矩形 19"/>
          <p:cNvSpPr/>
          <p:nvPr/>
        </p:nvSpPr>
        <p:spPr>
          <a:xfrm>
            <a:off x="4449208" y="4453116"/>
            <a:ext cx="779091" cy="4144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125746" y="5411328"/>
                <a:ext cx="4146520"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p>
                      </m:sSub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m:rPr>
                                  <m:sty m:val="p"/>
                                </m:rPr>
                                <a:rPr lang="en-US" altLang="zh-CN" i="1">
                                  <a:latin typeface="Cambria Math" panose="02040503050406030204" pitchFamily="18" charset="0"/>
                                </a:rPr>
                                <m:t>if</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𝑎𝑚𝑜𝑛𝑔</m:t>
                              </m:r>
                              <m:r>
                                <a:rPr lang="en-US" altLang="zh-CN" b="0" i="1" smtClean="0">
                                  <a:latin typeface="Cambria Math" panose="02040503050406030204" pitchFamily="18" charset="0"/>
                                </a:rPr>
                                <m:t> </m:t>
                              </m:r>
                              <m:r>
                                <a:rPr lang="en-US" altLang="zh-CN" b="0" i="1" smtClean="0">
                                  <a:latin typeface="Cambria Math" panose="02040503050406030204" pitchFamily="18" charset="0"/>
                                </a:rPr>
                                <m:t>𝑘</m:t>
                              </m:r>
                              <m:r>
                                <a:rPr lang="en-US" altLang="zh-CN" b="0" i="1" smtClean="0">
                                  <a:latin typeface="Cambria Math" panose="02040503050406030204" pitchFamily="18" charset="0"/>
                                </a:rPr>
                                <m:t> </m:t>
                              </m:r>
                              <m:r>
                                <a:rPr lang="en-US" altLang="zh-CN" b="0" i="1" smtClean="0">
                                  <a:latin typeface="Cambria Math" panose="02040503050406030204" pitchFamily="18" charset="0"/>
                                </a:rPr>
                                <m:t>𝑙𝑎𝑟𝑔𝑒𝑠𝑡</m:t>
                              </m:r>
                            </m:e>
                            <m:e>
                              <m:r>
                                <a:rPr lang="en-US" altLang="zh-CN" b="0" i="1" smtClean="0">
                                  <a:latin typeface="Cambria Math" panose="02040503050406030204" pitchFamily="18" charset="0"/>
                                </a:rPr>
                                <m:t>0                               </m:t>
                              </m:r>
                              <m:r>
                                <a:rPr lang="en-US" altLang="zh-CN" b="0" i="1" smtClean="0">
                                  <a:latin typeface="Cambria Math" panose="02040503050406030204" pitchFamily="18" charset="0"/>
                                </a:rPr>
                                <m:t>𝑜𝑡h𝑒𝑟𝑤𝑖𝑠𝑒</m:t>
                              </m:r>
                            </m:e>
                          </m:eqAr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25746" y="5411328"/>
                <a:ext cx="4146520" cy="71019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931435" y="5411328"/>
                <a:ext cx="4169347"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p>
                      </m:sSub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b="0" i="1" smtClean="0">
                                  <a:latin typeface="Cambria Math" panose="02040503050406030204" pitchFamily="18" charset="0"/>
                                </a:rPr>
                                <m:t>𝑠𝑖𝑔𝑛</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𝜆</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&gt;</m:t>
                              </m:r>
                              <m:r>
                                <a:rPr lang="en-US" altLang="zh-CN" b="0" i="1" smtClean="0">
                                  <a:latin typeface="Cambria Math" panose="02040503050406030204" pitchFamily="18" charset="0"/>
                                </a:rPr>
                                <m:t>𝜆</m:t>
                              </m:r>
                              <m:r>
                                <a:rPr lang="en-US" altLang="zh-CN" b="0" i="1" smtClean="0">
                                  <a:latin typeface="Cambria Math" panose="02040503050406030204" pitchFamily="18" charset="0"/>
                                </a:rPr>
                                <m:t>  </m:t>
                              </m:r>
                            </m:e>
                            <m:e>
                              <m:r>
                                <a:rPr lang="en-US" altLang="zh-CN" b="0" i="1" smtClean="0">
                                  <a:latin typeface="Cambria Math" panose="02040503050406030204" pitchFamily="18" charset="0"/>
                                </a:rPr>
                                <m:t>0                                   </m:t>
                              </m:r>
                              <m:r>
                                <a:rPr lang="en-US" altLang="zh-CN" b="0" i="1" smtClean="0">
                                  <a:latin typeface="Cambria Math" panose="02040503050406030204" pitchFamily="18" charset="0"/>
                                </a:rPr>
                                <m:t>𝑜𝑡h𝑒𝑟𝑤𝑖𝑠𝑒</m:t>
                              </m:r>
                            </m:e>
                          </m:eqArr>
                        </m:e>
                      </m:d>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4931435" y="5411328"/>
                <a:ext cx="4169347" cy="710194"/>
              </a:xfrm>
              <a:prstGeom prst="rect">
                <a:avLst/>
              </a:prstGeom>
              <a:blipFill>
                <a:blip r:embed="rId9"/>
                <a:stretch>
                  <a:fillRect/>
                </a:stretch>
              </a:blipFill>
            </p:spPr>
            <p:txBody>
              <a:bodyPr/>
              <a:lstStyle/>
              <a:p>
                <a:r>
                  <a:rPr lang="en-US">
                    <a:noFill/>
                  </a:rPr>
                  <a:t> </a:t>
                </a:r>
              </a:p>
            </p:txBody>
          </p:sp>
        </mc:Fallback>
      </mc:AlternateContent>
      <p:cxnSp>
        <p:nvCxnSpPr>
          <p:cNvPr id="6" name="Straight Arrow Connector 5"/>
          <p:cNvCxnSpPr>
            <a:endCxn id="9" idx="0"/>
          </p:cNvCxnSpPr>
          <p:nvPr/>
        </p:nvCxnSpPr>
        <p:spPr>
          <a:xfrm flipH="1">
            <a:off x="2199006" y="4829185"/>
            <a:ext cx="2250202" cy="582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28300" y="4829185"/>
            <a:ext cx="1952135" cy="582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235135" y="4420122"/>
            <a:ext cx="2481755" cy="488510"/>
          </a:xfrm>
          <a:prstGeom prst="roundRect">
            <a:avLst/>
          </a:prstGeom>
          <a:solidFill>
            <a:srgbClr val="005ADE">
              <a:alpha val="22000"/>
            </a:srgbClr>
          </a:solidFill>
          <a:ln>
            <a:solidFill>
              <a:srgbClr val="005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27503" y="3040780"/>
            <a:ext cx="986167" cy="369332"/>
          </a:xfrm>
          <a:prstGeom prst="rect">
            <a:avLst/>
          </a:prstGeom>
        </p:spPr>
        <p:txBody>
          <a:bodyPr wrap="none">
            <a:spAutoFit/>
          </a:bodyPr>
          <a:lstStyle/>
          <a:p>
            <a:r>
              <a:rPr lang="en-US" altLang="zh-CN" b="1" dirty="0">
                <a:solidFill>
                  <a:schemeClr val="accent2"/>
                </a:solidFill>
                <a:latin typeface="Calibri Light"/>
              </a:rPr>
              <a:t>linear op</a:t>
            </a:r>
            <a:endParaRPr lang="en-US" dirty="0">
              <a:solidFill>
                <a:schemeClr val="accent2"/>
              </a:solidFill>
            </a:endParaRPr>
          </a:p>
        </p:txBody>
      </p:sp>
      <p:sp>
        <p:nvSpPr>
          <p:cNvPr id="23" name="Rectangle 22"/>
          <p:cNvSpPr/>
          <p:nvPr/>
        </p:nvSpPr>
        <p:spPr>
          <a:xfrm>
            <a:off x="6521267" y="4321962"/>
            <a:ext cx="1611107" cy="369332"/>
          </a:xfrm>
          <a:prstGeom prst="rect">
            <a:avLst/>
          </a:prstGeom>
        </p:spPr>
        <p:txBody>
          <a:bodyPr wrap="square">
            <a:spAutoFit/>
          </a:bodyPr>
          <a:lstStyle/>
          <a:p>
            <a:r>
              <a:rPr lang="en-US" altLang="zh-CN" b="1" dirty="0">
                <a:solidFill>
                  <a:srgbClr val="005ADE"/>
                </a:solidFill>
                <a:latin typeface="Calibri Light"/>
              </a:rPr>
              <a:t>none linear op</a:t>
            </a:r>
            <a:endParaRPr lang="en-US" dirty="0"/>
          </a:p>
        </p:txBody>
      </p:sp>
    </p:spTree>
    <p:extLst>
      <p:ext uri="{BB962C8B-B14F-4D97-AF65-F5344CB8AC3E}">
        <p14:creationId xmlns:p14="http://schemas.microsoft.com/office/powerpoint/2010/main" val="332185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7"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230" y="149801"/>
            <a:ext cx="8065477" cy="1004311"/>
          </a:xfrm>
        </p:spPr>
        <p:txBody>
          <a:bodyPr>
            <a:noAutofit/>
          </a:bodyPr>
          <a:lstStyle/>
          <a:p>
            <a:pPr algn="ctr"/>
            <a:r>
              <a:rPr lang="en-US" sz="3600" dirty="0">
                <a:solidFill>
                  <a:srgbClr val="005ADE"/>
                </a:solidFill>
              </a:rPr>
              <a:t>Deep Network = Unfolded Optimization?</a:t>
            </a:r>
          </a:p>
        </p:txBody>
      </p:sp>
      <p:grpSp>
        <p:nvGrpSpPr>
          <p:cNvPr id="5" name="Group 4"/>
          <p:cNvGrpSpPr/>
          <p:nvPr/>
        </p:nvGrpSpPr>
        <p:grpSpPr>
          <a:xfrm>
            <a:off x="1100981" y="2414776"/>
            <a:ext cx="2481758" cy="3554352"/>
            <a:chOff x="697278" y="3060193"/>
            <a:chExt cx="2481758" cy="3554352"/>
          </a:xfrm>
        </p:grpSpPr>
        <p:sp>
          <p:nvSpPr>
            <p:cNvPr id="6" name="Rounded Rectangle 5"/>
            <p:cNvSpPr/>
            <p:nvPr/>
          </p:nvSpPr>
          <p:spPr>
            <a:xfrm>
              <a:off x="697280" y="3350125"/>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697281" y="3905880"/>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697279" y="4349777"/>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697280" y="4905532"/>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697278" y="5606083"/>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697279" y="6161838"/>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2" name="Straight Arrow Connector 11"/>
            <p:cNvCxnSpPr>
              <a:stCxn id="7" idx="2"/>
              <a:endCxn id="8" idx="0"/>
            </p:cNvCxnSpPr>
            <p:nvPr/>
          </p:nvCxnSpPr>
          <p:spPr>
            <a:xfrm flipH="1">
              <a:off x="1938157" y="4059251"/>
              <a:ext cx="2" cy="290526"/>
            </a:xfrm>
            <a:prstGeom prst="straightConnector1">
              <a:avLst/>
            </a:prstGeom>
            <a:noFill/>
            <a:ln w="19050" cap="flat" cmpd="sng" algn="ctr">
              <a:solidFill>
                <a:srgbClr val="FF0000"/>
              </a:solidFill>
              <a:prstDash val="solid"/>
              <a:miter lim="800000"/>
              <a:tailEnd type="triangle"/>
            </a:ln>
            <a:effectLst/>
          </p:spPr>
        </p:cxnSp>
        <p:cxnSp>
          <p:nvCxnSpPr>
            <p:cNvPr id="13" name="Straight Arrow Connector 12"/>
            <p:cNvCxnSpPr>
              <a:stCxn id="6" idx="2"/>
              <a:endCxn id="7" idx="0"/>
            </p:cNvCxnSpPr>
            <p:nvPr/>
          </p:nvCxnSpPr>
          <p:spPr>
            <a:xfrm>
              <a:off x="1938158" y="3760150"/>
              <a:ext cx="1" cy="145730"/>
            </a:xfrm>
            <a:prstGeom prst="straightConnector1">
              <a:avLst/>
            </a:prstGeom>
            <a:noFill/>
            <a:ln w="19050" cap="flat" cmpd="sng" algn="ctr">
              <a:solidFill>
                <a:srgbClr val="FF0000"/>
              </a:solidFill>
              <a:prstDash val="solid"/>
              <a:miter lim="800000"/>
              <a:tailEnd type="triangle"/>
            </a:ln>
            <a:effectLst/>
          </p:spPr>
        </p:cxnSp>
        <p:cxnSp>
          <p:nvCxnSpPr>
            <p:cNvPr id="14" name="Straight Arrow Connector 13"/>
            <p:cNvCxnSpPr/>
            <p:nvPr/>
          </p:nvCxnSpPr>
          <p:spPr>
            <a:xfrm>
              <a:off x="1938154" y="4764216"/>
              <a:ext cx="1" cy="145730"/>
            </a:xfrm>
            <a:prstGeom prst="straightConnector1">
              <a:avLst/>
            </a:prstGeom>
            <a:noFill/>
            <a:ln w="19050" cap="flat" cmpd="sng" algn="ctr">
              <a:solidFill>
                <a:srgbClr val="FF0000"/>
              </a:solidFill>
              <a:prstDash val="solid"/>
              <a:miter lim="800000"/>
              <a:tailEnd type="triangle"/>
            </a:ln>
            <a:effectLst/>
          </p:spPr>
        </p:cxnSp>
        <p:cxnSp>
          <p:nvCxnSpPr>
            <p:cNvPr id="15" name="Straight Arrow Connector 14"/>
            <p:cNvCxnSpPr/>
            <p:nvPr/>
          </p:nvCxnSpPr>
          <p:spPr>
            <a:xfrm>
              <a:off x="1938154" y="5058436"/>
              <a:ext cx="0" cy="145263"/>
            </a:xfrm>
            <a:prstGeom prst="straightConnector1">
              <a:avLst/>
            </a:prstGeom>
            <a:noFill/>
            <a:ln w="19050" cap="flat" cmpd="sng" algn="ctr">
              <a:solidFill>
                <a:srgbClr val="FF0000"/>
              </a:solidFill>
              <a:prstDash val="solid"/>
              <a:miter lim="800000"/>
              <a:tailEnd type="triangle"/>
            </a:ln>
            <a:effectLst/>
          </p:spPr>
        </p:cxnSp>
        <p:sp>
          <p:nvSpPr>
            <p:cNvPr id="16" name="TextBox 15"/>
            <p:cNvSpPr txBox="1"/>
            <p:nvPr/>
          </p:nvSpPr>
          <p:spPr>
            <a:xfrm>
              <a:off x="1770301" y="5221597"/>
              <a:ext cx="461665" cy="24782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a:t>
              </a:r>
            </a:p>
          </p:txBody>
        </p:sp>
        <p:cxnSp>
          <p:nvCxnSpPr>
            <p:cNvPr id="17" name="Straight Arrow Connector 16"/>
            <p:cNvCxnSpPr>
              <a:endCxn id="10" idx="0"/>
            </p:cNvCxnSpPr>
            <p:nvPr/>
          </p:nvCxnSpPr>
          <p:spPr>
            <a:xfrm>
              <a:off x="1938154" y="5502800"/>
              <a:ext cx="2" cy="103283"/>
            </a:xfrm>
            <a:prstGeom prst="straightConnector1">
              <a:avLst/>
            </a:prstGeom>
            <a:noFill/>
            <a:ln w="19050" cap="flat" cmpd="sng" algn="ctr">
              <a:solidFill>
                <a:srgbClr val="FF0000"/>
              </a:solidFill>
              <a:prstDash val="solid"/>
              <a:miter lim="800000"/>
              <a:tailEnd type="triangle"/>
            </a:ln>
            <a:effectLst/>
          </p:spPr>
        </p:cxnSp>
        <p:cxnSp>
          <p:nvCxnSpPr>
            <p:cNvPr id="18" name="Straight Arrow Connector 17"/>
            <p:cNvCxnSpPr/>
            <p:nvPr/>
          </p:nvCxnSpPr>
          <p:spPr>
            <a:xfrm flipH="1">
              <a:off x="1938154" y="6324019"/>
              <a:ext cx="2" cy="290526"/>
            </a:xfrm>
            <a:prstGeom prst="straightConnector1">
              <a:avLst/>
            </a:prstGeom>
            <a:noFill/>
            <a:ln w="19050" cap="flat" cmpd="sng" algn="ctr">
              <a:solidFill>
                <a:srgbClr val="FF0000"/>
              </a:solidFill>
              <a:prstDash val="solid"/>
              <a:miter lim="800000"/>
              <a:tailEnd type="triangle"/>
            </a:ln>
            <a:effectLst/>
          </p:spPr>
        </p:cxnSp>
        <p:cxnSp>
          <p:nvCxnSpPr>
            <p:cNvPr id="19" name="Straight Arrow Connector 18"/>
            <p:cNvCxnSpPr/>
            <p:nvPr/>
          </p:nvCxnSpPr>
          <p:spPr>
            <a:xfrm>
              <a:off x="1938154" y="6016108"/>
              <a:ext cx="1" cy="145730"/>
            </a:xfrm>
            <a:prstGeom prst="straightConnector1">
              <a:avLst/>
            </a:prstGeom>
            <a:noFill/>
            <a:ln w="19050" cap="flat" cmpd="sng" algn="ctr">
              <a:solidFill>
                <a:srgbClr val="FF0000"/>
              </a:solidFill>
              <a:prstDash val="solid"/>
              <a:miter lim="800000"/>
              <a:tailEnd type="triangle"/>
            </a:ln>
            <a:effectLst/>
          </p:spPr>
        </p:cxnSp>
        <p:cxnSp>
          <p:nvCxnSpPr>
            <p:cNvPr id="20" name="Straight Arrow Connector 19"/>
            <p:cNvCxnSpPr/>
            <p:nvPr/>
          </p:nvCxnSpPr>
          <p:spPr>
            <a:xfrm flipH="1">
              <a:off x="1938152" y="3060193"/>
              <a:ext cx="2" cy="290526"/>
            </a:xfrm>
            <a:prstGeom prst="straightConnector1">
              <a:avLst/>
            </a:prstGeom>
            <a:noFill/>
            <a:ln w="19050" cap="flat" cmpd="sng" algn="ctr">
              <a:solidFill>
                <a:srgbClr val="FF0000"/>
              </a:solidFill>
              <a:prstDash val="solid"/>
              <a:miter lim="800000"/>
              <a:tailEnd type="triangle"/>
            </a:ln>
            <a:effectLst/>
          </p:spPr>
        </p:cxnSp>
      </p:grpSp>
      <p:graphicFrame>
        <p:nvGraphicFramePr>
          <p:cNvPr id="21" name="Object 20"/>
          <p:cNvGraphicFramePr>
            <a:graphicFrameLocks noChangeAspect="1"/>
          </p:cNvGraphicFramePr>
          <p:nvPr>
            <p:extLst>
              <p:ext uri="{D42A27DB-BD31-4B8C-83A1-F6EECF244321}">
                <p14:modId xmlns:p14="http://schemas.microsoft.com/office/powerpoint/2010/main" val="2912475679"/>
              </p:ext>
            </p:extLst>
          </p:nvPr>
        </p:nvGraphicFramePr>
        <p:xfrm>
          <a:off x="1596151" y="2706315"/>
          <a:ext cx="1482725" cy="349250"/>
        </p:xfrm>
        <a:graphic>
          <a:graphicData uri="http://schemas.openxmlformats.org/presentationml/2006/ole">
            <mc:AlternateContent xmlns:mc="http://schemas.openxmlformats.org/markup-compatibility/2006">
              <mc:Choice xmlns:v="urn:schemas-microsoft-com:vml" Requires="v">
                <p:oleObj spid="_x0000_s21502" name="Equation" r:id="rId4" imgW="863280" imgH="203040" progId="Equation.3">
                  <p:embed/>
                </p:oleObj>
              </mc:Choice>
              <mc:Fallback>
                <p:oleObj name="Equation" r:id="rId4" imgW="863280" imgH="203040" progId="Equation.3">
                  <p:embed/>
                  <p:pic>
                    <p:nvPicPr>
                      <p:cNvPr id="21" name="Object 20"/>
                      <p:cNvPicPr>
                        <a:picLocks noChangeAspect="1" noChangeArrowheads="1"/>
                      </p:cNvPicPr>
                      <p:nvPr/>
                    </p:nvPicPr>
                    <p:blipFill>
                      <a:blip r:embed="rId5"/>
                      <a:srcRect/>
                      <a:stretch>
                        <a:fillRect/>
                      </a:stretch>
                    </p:blipFill>
                    <p:spPr bwMode="auto">
                      <a:xfrm>
                        <a:off x="1596151" y="2706315"/>
                        <a:ext cx="1482725" cy="349250"/>
                      </a:xfrm>
                      <a:prstGeom prst="rect">
                        <a:avLst/>
                      </a:prstGeom>
                      <a:noFill/>
                      <a:ln>
                        <a:noFill/>
                      </a:ln>
                      <a:extLst/>
                    </p:spPr>
                  </p:pic>
                </p:oleObj>
              </mc:Fallback>
            </mc:AlternateContent>
          </a:graphicData>
        </a:graphic>
      </p:graphicFrame>
      <p:cxnSp>
        <p:nvCxnSpPr>
          <p:cNvPr id="22" name="Elbow Connector 21"/>
          <p:cNvCxnSpPr/>
          <p:nvPr/>
        </p:nvCxnSpPr>
        <p:spPr bwMode="auto">
          <a:xfrm flipV="1">
            <a:off x="2097874" y="3304344"/>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23" name="Object 22"/>
          <p:cNvGraphicFramePr>
            <a:graphicFrameLocks noChangeAspect="1"/>
          </p:cNvGraphicFramePr>
          <p:nvPr>
            <p:extLst>
              <p:ext uri="{D42A27DB-BD31-4B8C-83A1-F6EECF244321}">
                <p14:modId xmlns:p14="http://schemas.microsoft.com/office/powerpoint/2010/main" val="3425548362"/>
              </p:ext>
            </p:extLst>
          </p:nvPr>
        </p:nvGraphicFramePr>
        <p:xfrm>
          <a:off x="1558051" y="3720727"/>
          <a:ext cx="1571625" cy="349250"/>
        </p:xfrm>
        <a:graphic>
          <a:graphicData uri="http://schemas.openxmlformats.org/presentationml/2006/ole">
            <mc:AlternateContent xmlns:mc="http://schemas.openxmlformats.org/markup-compatibility/2006">
              <mc:Choice xmlns:v="urn:schemas-microsoft-com:vml" Requires="v">
                <p:oleObj spid="_x0000_s21503" name="Equation" r:id="rId6" imgW="914400" imgH="203040" progId="Equation.3">
                  <p:embed/>
                </p:oleObj>
              </mc:Choice>
              <mc:Fallback>
                <p:oleObj name="Equation" r:id="rId6" imgW="914400" imgH="203040" progId="Equation.3">
                  <p:embed/>
                  <p:pic>
                    <p:nvPicPr>
                      <p:cNvPr id="23" name="Object 22"/>
                      <p:cNvPicPr>
                        <a:picLocks noChangeAspect="1" noChangeArrowheads="1"/>
                      </p:cNvPicPr>
                      <p:nvPr/>
                    </p:nvPicPr>
                    <p:blipFill>
                      <a:blip r:embed="rId7"/>
                      <a:srcRect/>
                      <a:stretch>
                        <a:fillRect/>
                      </a:stretch>
                    </p:blipFill>
                    <p:spPr bwMode="auto">
                      <a:xfrm>
                        <a:off x="1558051" y="3720727"/>
                        <a:ext cx="1571625" cy="349250"/>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021018448"/>
              </p:ext>
            </p:extLst>
          </p:nvPr>
        </p:nvGraphicFramePr>
        <p:xfrm>
          <a:off x="1596151" y="5001840"/>
          <a:ext cx="1482725" cy="349250"/>
        </p:xfrm>
        <a:graphic>
          <a:graphicData uri="http://schemas.openxmlformats.org/presentationml/2006/ole">
            <mc:AlternateContent xmlns:mc="http://schemas.openxmlformats.org/markup-compatibility/2006">
              <mc:Choice xmlns:v="urn:schemas-microsoft-com:vml" Requires="v">
                <p:oleObj spid="_x0000_s27648" name="Equation" r:id="rId8" imgW="863280" imgH="203040" progId="Equation.3">
                  <p:embed/>
                </p:oleObj>
              </mc:Choice>
              <mc:Fallback>
                <p:oleObj name="Equation" r:id="rId8" imgW="863280" imgH="203040" progId="Equation.3">
                  <p:embed/>
                  <p:pic>
                    <p:nvPicPr>
                      <p:cNvPr id="24" name="Object 23"/>
                      <p:cNvPicPr>
                        <a:picLocks noChangeAspect="1" noChangeArrowheads="1"/>
                      </p:cNvPicPr>
                      <p:nvPr/>
                    </p:nvPicPr>
                    <p:blipFill>
                      <a:blip r:embed="rId9"/>
                      <a:srcRect/>
                      <a:stretch>
                        <a:fillRect/>
                      </a:stretch>
                    </p:blipFill>
                    <p:spPr bwMode="auto">
                      <a:xfrm>
                        <a:off x="1596151" y="5001840"/>
                        <a:ext cx="1482725" cy="349250"/>
                      </a:xfrm>
                      <a:prstGeom prst="rect">
                        <a:avLst/>
                      </a:prstGeom>
                      <a:noFill/>
                      <a:ln>
                        <a:noFill/>
                      </a:ln>
                      <a:extLst/>
                    </p:spPr>
                  </p:pic>
                </p:oleObj>
              </mc:Fallback>
            </mc:AlternateContent>
          </a:graphicData>
        </a:graphic>
      </p:graphicFrame>
      <p:cxnSp>
        <p:nvCxnSpPr>
          <p:cNvPr id="25" name="Elbow Connector 24"/>
          <p:cNvCxnSpPr/>
          <p:nvPr/>
        </p:nvCxnSpPr>
        <p:spPr bwMode="auto">
          <a:xfrm flipV="1">
            <a:off x="2097874" y="4303546"/>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26" name="Elbow Connector 25"/>
          <p:cNvCxnSpPr/>
          <p:nvPr/>
        </p:nvCxnSpPr>
        <p:spPr bwMode="auto">
          <a:xfrm flipV="1">
            <a:off x="2097874" y="5557405"/>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27" name="TextBox 26"/>
          <p:cNvSpPr txBox="1"/>
          <p:nvPr/>
        </p:nvSpPr>
        <p:spPr>
          <a:xfrm>
            <a:off x="1130769" y="1753131"/>
            <a:ext cx="2282356" cy="400110"/>
          </a:xfrm>
          <a:prstGeom prst="rect">
            <a:avLst/>
          </a:prstGeom>
          <a:noFill/>
        </p:spPr>
        <p:txBody>
          <a:bodyPr wrap="none" rtlCol="0">
            <a:spAutoFit/>
          </a:bodyPr>
          <a:lstStyle/>
          <a:p>
            <a:r>
              <a:rPr lang="en-US" sz="2000" dirty="0"/>
              <a:t>Basic DNN Template</a:t>
            </a:r>
          </a:p>
        </p:txBody>
      </p:sp>
      <p:sp>
        <p:nvSpPr>
          <p:cNvPr id="28" name="Down Arrow 27"/>
          <p:cNvSpPr/>
          <p:nvPr/>
        </p:nvSpPr>
        <p:spPr bwMode="auto">
          <a:xfrm rot="5400000" flipH="1">
            <a:off x="3939099" y="2691324"/>
            <a:ext cx="277613" cy="417330"/>
          </a:xfrm>
          <a:prstGeom prst="downArrow">
            <a:avLst/>
          </a:prstGeom>
          <a:solidFill>
            <a:schemeClr val="accent2">
              <a:lumMod val="40000"/>
              <a:lumOff val="60000"/>
            </a:schemeClr>
          </a:soli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dirty="0">
              <a:ln>
                <a:noFill/>
              </a:ln>
              <a:solidFill>
                <a:schemeClr val="tx1"/>
              </a:solidFill>
              <a:effectLst/>
              <a:latin typeface="Palatino" pitchFamily="18" charset="0"/>
            </a:endParaRPr>
          </a:p>
        </p:txBody>
      </p:sp>
      <p:sp>
        <p:nvSpPr>
          <p:cNvPr id="29" name="TextBox 28"/>
          <p:cNvSpPr txBox="1"/>
          <p:nvPr/>
        </p:nvSpPr>
        <p:spPr>
          <a:xfrm>
            <a:off x="4310380" y="2697466"/>
            <a:ext cx="1367682" cy="400110"/>
          </a:xfrm>
          <a:prstGeom prst="rect">
            <a:avLst/>
          </a:prstGeom>
          <a:noFill/>
        </p:spPr>
        <p:txBody>
          <a:bodyPr wrap="none" rtlCol="0">
            <a:spAutoFit/>
          </a:bodyPr>
          <a:lstStyle/>
          <a:p>
            <a:r>
              <a:rPr lang="en-US" sz="2000" dirty="0"/>
              <a:t>linear filter</a:t>
            </a:r>
          </a:p>
        </p:txBody>
      </p:sp>
      <p:sp>
        <p:nvSpPr>
          <p:cNvPr id="30" name="Down Arrow 29"/>
          <p:cNvSpPr/>
          <p:nvPr/>
        </p:nvSpPr>
        <p:spPr bwMode="auto">
          <a:xfrm rot="5400000" flipH="1">
            <a:off x="3939099" y="3123463"/>
            <a:ext cx="277613" cy="417330"/>
          </a:xfrm>
          <a:prstGeom prst="downArrow">
            <a:avLst/>
          </a:prstGeom>
          <a:solidFill>
            <a:schemeClr val="accent1">
              <a:lumMod val="40000"/>
              <a:lumOff val="60000"/>
            </a:schemeClr>
          </a:solidFill>
          <a:ln w="952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dirty="0">
              <a:ln>
                <a:noFill/>
              </a:ln>
              <a:solidFill>
                <a:schemeClr val="tx1"/>
              </a:solidFill>
              <a:effectLst/>
              <a:latin typeface="Palatino" pitchFamily="18" charset="0"/>
            </a:endParaRPr>
          </a:p>
        </p:txBody>
      </p:sp>
      <p:sp>
        <p:nvSpPr>
          <p:cNvPr id="31" name="TextBox 30"/>
          <p:cNvSpPr txBox="1"/>
          <p:nvPr/>
        </p:nvSpPr>
        <p:spPr>
          <a:xfrm>
            <a:off x="4310380" y="3114733"/>
            <a:ext cx="2544094" cy="400110"/>
          </a:xfrm>
          <a:prstGeom prst="rect">
            <a:avLst/>
          </a:prstGeom>
          <a:noFill/>
        </p:spPr>
        <p:txBody>
          <a:bodyPr wrap="none" rtlCol="0">
            <a:spAutoFit/>
          </a:bodyPr>
          <a:lstStyle/>
          <a:p>
            <a:r>
              <a:rPr lang="en-US" sz="2000" dirty="0"/>
              <a:t>nonlinearity/threshold</a:t>
            </a:r>
          </a:p>
        </p:txBody>
      </p:sp>
      <p:graphicFrame>
        <p:nvGraphicFramePr>
          <p:cNvPr id="32" name="Object 31"/>
          <p:cNvGraphicFramePr>
            <a:graphicFrameLocks noChangeAspect="1"/>
          </p:cNvGraphicFramePr>
          <p:nvPr>
            <p:extLst>
              <p:ext uri="{D42A27DB-BD31-4B8C-83A1-F6EECF244321}">
                <p14:modId xmlns:p14="http://schemas.microsoft.com/office/powerpoint/2010/main" val="1609216682"/>
              </p:ext>
            </p:extLst>
          </p:nvPr>
        </p:nvGraphicFramePr>
        <p:xfrm>
          <a:off x="4934929" y="5131808"/>
          <a:ext cx="2841446" cy="477765"/>
        </p:xfrm>
        <a:graphic>
          <a:graphicData uri="http://schemas.openxmlformats.org/presentationml/2006/ole">
            <mc:AlternateContent xmlns:mc="http://schemas.openxmlformats.org/markup-compatibility/2006">
              <mc:Choice xmlns:v="urn:schemas-microsoft-com:vml" Requires="v">
                <p:oleObj spid="_x0000_s27649" name="Equation" r:id="rId10" imgW="1358640" imgH="228600" progId="Equation.3">
                  <p:embed/>
                </p:oleObj>
              </mc:Choice>
              <mc:Fallback>
                <p:oleObj name="Equation" r:id="rId10" imgW="1358640" imgH="228600" progId="Equation.3">
                  <p:embed/>
                  <p:pic>
                    <p:nvPicPr>
                      <p:cNvPr id="32" name="Object 31"/>
                      <p:cNvPicPr>
                        <a:picLocks noChangeAspect="1" noChangeArrowheads="1"/>
                      </p:cNvPicPr>
                      <p:nvPr/>
                    </p:nvPicPr>
                    <p:blipFill>
                      <a:blip r:embed="rId11"/>
                      <a:srcRect/>
                      <a:stretch>
                        <a:fillRect/>
                      </a:stretch>
                    </p:blipFill>
                    <p:spPr bwMode="auto">
                      <a:xfrm>
                        <a:off x="4934929" y="5131808"/>
                        <a:ext cx="2841446" cy="477765"/>
                      </a:xfrm>
                      <a:prstGeom prst="rect">
                        <a:avLst/>
                      </a:prstGeom>
                      <a:noFill/>
                      <a:ln>
                        <a:noFill/>
                      </a:ln>
                      <a:extLst/>
                    </p:spPr>
                  </p:pic>
                </p:oleObj>
              </mc:Fallback>
            </mc:AlternateContent>
          </a:graphicData>
        </a:graphic>
      </p:graphicFrame>
      <p:sp>
        <p:nvSpPr>
          <p:cNvPr id="33" name="TextBox 32"/>
          <p:cNvSpPr txBox="1"/>
          <p:nvPr/>
        </p:nvSpPr>
        <p:spPr>
          <a:xfrm>
            <a:off x="4387617" y="3801511"/>
            <a:ext cx="4582619" cy="1200329"/>
          </a:xfrm>
          <a:prstGeom prst="rect">
            <a:avLst/>
          </a:prstGeom>
          <a:noFill/>
        </p:spPr>
        <p:txBody>
          <a:bodyPr wrap="square" rtlCol="0">
            <a:spAutoFit/>
          </a:bodyPr>
          <a:lstStyle/>
          <a:p>
            <a:r>
              <a:rPr lang="en-US" sz="2400" b="1" dirty="0"/>
              <a:t>Observation:</a:t>
            </a:r>
          </a:p>
          <a:p>
            <a:r>
              <a:rPr lang="en-US" sz="2400" dirty="0"/>
              <a:t>Many common iterative algorithms follow the exact same script:</a:t>
            </a:r>
          </a:p>
        </p:txBody>
      </p:sp>
    </p:spTree>
    <p:extLst>
      <p:ext uri="{BB962C8B-B14F-4D97-AF65-F5344CB8AC3E}">
        <p14:creationId xmlns:p14="http://schemas.microsoft.com/office/powerpoint/2010/main" val="119454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230" y="149801"/>
            <a:ext cx="8065477" cy="1004311"/>
          </a:xfrm>
        </p:spPr>
        <p:txBody>
          <a:bodyPr>
            <a:noAutofit/>
          </a:bodyPr>
          <a:lstStyle/>
          <a:p>
            <a:pPr algn="ctr"/>
            <a:r>
              <a:rPr lang="en-US" sz="3600" dirty="0">
                <a:solidFill>
                  <a:srgbClr val="005ADE"/>
                </a:solidFill>
              </a:rPr>
              <a:t>Deep Network = Unfolded Optimization?</a:t>
            </a:r>
          </a:p>
        </p:txBody>
      </p:sp>
      <p:sp>
        <p:nvSpPr>
          <p:cNvPr id="34" name="TextBox 33"/>
          <p:cNvSpPr txBox="1">
            <a:spLocks noChangeArrowheads="1"/>
          </p:cNvSpPr>
          <p:nvPr/>
        </p:nvSpPr>
        <p:spPr bwMode="auto">
          <a:xfrm>
            <a:off x="3824580" y="2704708"/>
            <a:ext cx="520612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lvl="1" indent="0"/>
            <a:r>
              <a:rPr lang="en-US" altLang="zh-CN" sz="2400" dirty="0"/>
              <a:t>Fast sparse encoders</a:t>
            </a:r>
            <a:r>
              <a:rPr lang="en-US" sz="2400" dirty="0"/>
              <a:t>: </a:t>
            </a:r>
          </a:p>
          <a:p>
            <a:pPr lvl="1" indent="0"/>
            <a:r>
              <a:rPr lang="en-US" sz="2400" dirty="0"/>
              <a:t>[</a:t>
            </a:r>
            <a:r>
              <a:rPr lang="en-US" sz="2400" dirty="0" err="1"/>
              <a:t>Gregor</a:t>
            </a:r>
            <a:r>
              <a:rPr lang="en-US" sz="2400" dirty="0"/>
              <a:t> and </a:t>
            </a:r>
            <a:r>
              <a:rPr lang="en-US" sz="2400" dirty="0" err="1"/>
              <a:t>LeCun</a:t>
            </a:r>
            <a:r>
              <a:rPr lang="en-US" sz="2400" dirty="0"/>
              <a:t>, 2010] [Wang et al. 2015]</a:t>
            </a:r>
          </a:p>
          <a:p>
            <a:pPr lvl="1" indent="0"/>
            <a:endParaRPr lang="en-US" sz="2400" dirty="0"/>
          </a:p>
          <a:p>
            <a:pPr lvl="1" indent="0"/>
            <a:r>
              <a:rPr lang="en-US" altLang="zh-CN" sz="2400" dirty="0"/>
              <a:t>What’s more? </a:t>
            </a:r>
            <a:endParaRPr lang="en-US" sz="2400" dirty="0"/>
          </a:p>
          <a:p>
            <a:pPr lvl="1" indent="0"/>
            <a:endParaRPr lang="en-US" sz="2400" dirty="0"/>
          </a:p>
        </p:txBody>
      </p:sp>
      <p:grpSp>
        <p:nvGrpSpPr>
          <p:cNvPr id="35" name="Group 34"/>
          <p:cNvGrpSpPr/>
          <p:nvPr/>
        </p:nvGrpSpPr>
        <p:grpSpPr>
          <a:xfrm>
            <a:off x="1100981" y="2414776"/>
            <a:ext cx="2481758" cy="3554352"/>
            <a:chOff x="697278" y="3060193"/>
            <a:chExt cx="2481758" cy="3554352"/>
          </a:xfrm>
        </p:grpSpPr>
        <p:sp>
          <p:nvSpPr>
            <p:cNvPr id="36" name="Rounded Rectangle 35"/>
            <p:cNvSpPr/>
            <p:nvPr/>
          </p:nvSpPr>
          <p:spPr>
            <a:xfrm>
              <a:off x="697280" y="3350125"/>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ounded Rectangle 36"/>
            <p:cNvSpPr/>
            <p:nvPr/>
          </p:nvSpPr>
          <p:spPr>
            <a:xfrm>
              <a:off x="697281" y="3905880"/>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ounded Rectangle 37"/>
            <p:cNvSpPr/>
            <p:nvPr/>
          </p:nvSpPr>
          <p:spPr>
            <a:xfrm>
              <a:off x="697279" y="4349777"/>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ounded Rectangle 38"/>
            <p:cNvSpPr/>
            <p:nvPr/>
          </p:nvSpPr>
          <p:spPr>
            <a:xfrm>
              <a:off x="697280" y="4905532"/>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ounded Rectangle 39"/>
            <p:cNvSpPr/>
            <p:nvPr/>
          </p:nvSpPr>
          <p:spPr>
            <a:xfrm>
              <a:off x="697278" y="5606083"/>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ounded Rectangle 40"/>
            <p:cNvSpPr/>
            <p:nvPr/>
          </p:nvSpPr>
          <p:spPr>
            <a:xfrm>
              <a:off x="697279" y="6161838"/>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2" name="Straight Arrow Connector 41"/>
            <p:cNvCxnSpPr>
              <a:stCxn id="37" idx="2"/>
              <a:endCxn id="38" idx="0"/>
            </p:cNvCxnSpPr>
            <p:nvPr/>
          </p:nvCxnSpPr>
          <p:spPr>
            <a:xfrm flipH="1">
              <a:off x="1938157" y="4059251"/>
              <a:ext cx="2" cy="290526"/>
            </a:xfrm>
            <a:prstGeom prst="straightConnector1">
              <a:avLst/>
            </a:prstGeom>
            <a:noFill/>
            <a:ln w="19050" cap="flat" cmpd="sng" algn="ctr">
              <a:solidFill>
                <a:srgbClr val="FF0000"/>
              </a:solidFill>
              <a:prstDash val="solid"/>
              <a:miter lim="800000"/>
              <a:tailEnd type="triangle"/>
            </a:ln>
            <a:effectLst/>
          </p:spPr>
        </p:cxnSp>
        <p:cxnSp>
          <p:nvCxnSpPr>
            <p:cNvPr id="43" name="Straight Arrow Connector 42"/>
            <p:cNvCxnSpPr>
              <a:stCxn id="36" idx="2"/>
              <a:endCxn id="37" idx="0"/>
            </p:cNvCxnSpPr>
            <p:nvPr/>
          </p:nvCxnSpPr>
          <p:spPr>
            <a:xfrm>
              <a:off x="1938158" y="3760150"/>
              <a:ext cx="1" cy="145730"/>
            </a:xfrm>
            <a:prstGeom prst="straightConnector1">
              <a:avLst/>
            </a:prstGeom>
            <a:noFill/>
            <a:ln w="19050" cap="flat" cmpd="sng" algn="ctr">
              <a:solidFill>
                <a:srgbClr val="FF0000"/>
              </a:solidFill>
              <a:prstDash val="solid"/>
              <a:miter lim="800000"/>
              <a:tailEnd type="triangle"/>
            </a:ln>
            <a:effectLst/>
          </p:spPr>
        </p:cxnSp>
        <p:cxnSp>
          <p:nvCxnSpPr>
            <p:cNvPr id="44" name="Straight Arrow Connector 43"/>
            <p:cNvCxnSpPr/>
            <p:nvPr/>
          </p:nvCxnSpPr>
          <p:spPr>
            <a:xfrm>
              <a:off x="1938154" y="4764216"/>
              <a:ext cx="1" cy="145730"/>
            </a:xfrm>
            <a:prstGeom prst="straightConnector1">
              <a:avLst/>
            </a:prstGeom>
            <a:noFill/>
            <a:ln w="19050" cap="flat" cmpd="sng" algn="ctr">
              <a:solidFill>
                <a:srgbClr val="FF0000"/>
              </a:solidFill>
              <a:prstDash val="solid"/>
              <a:miter lim="800000"/>
              <a:tailEnd type="triangle"/>
            </a:ln>
            <a:effectLst/>
          </p:spPr>
        </p:cxnSp>
        <p:cxnSp>
          <p:nvCxnSpPr>
            <p:cNvPr id="45" name="Straight Arrow Connector 44"/>
            <p:cNvCxnSpPr/>
            <p:nvPr/>
          </p:nvCxnSpPr>
          <p:spPr>
            <a:xfrm>
              <a:off x="1938154" y="5058436"/>
              <a:ext cx="0" cy="145263"/>
            </a:xfrm>
            <a:prstGeom prst="straightConnector1">
              <a:avLst/>
            </a:prstGeom>
            <a:noFill/>
            <a:ln w="19050" cap="flat" cmpd="sng" algn="ctr">
              <a:solidFill>
                <a:srgbClr val="FF0000"/>
              </a:solidFill>
              <a:prstDash val="solid"/>
              <a:miter lim="800000"/>
              <a:tailEnd type="triangle"/>
            </a:ln>
            <a:effectLst/>
          </p:spPr>
        </p:cxnSp>
        <p:sp>
          <p:nvSpPr>
            <p:cNvPr id="46" name="TextBox 45"/>
            <p:cNvSpPr txBox="1"/>
            <p:nvPr/>
          </p:nvSpPr>
          <p:spPr>
            <a:xfrm>
              <a:off x="1770301" y="5221597"/>
              <a:ext cx="461665" cy="24782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a:t>
              </a:r>
            </a:p>
          </p:txBody>
        </p:sp>
        <p:cxnSp>
          <p:nvCxnSpPr>
            <p:cNvPr id="47" name="Straight Arrow Connector 46"/>
            <p:cNvCxnSpPr>
              <a:endCxn id="40" idx="0"/>
            </p:cNvCxnSpPr>
            <p:nvPr/>
          </p:nvCxnSpPr>
          <p:spPr>
            <a:xfrm>
              <a:off x="1938154" y="5502800"/>
              <a:ext cx="2" cy="103283"/>
            </a:xfrm>
            <a:prstGeom prst="straightConnector1">
              <a:avLst/>
            </a:prstGeom>
            <a:noFill/>
            <a:ln w="19050" cap="flat" cmpd="sng" algn="ctr">
              <a:solidFill>
                <a:srgbClr val="FF0000"/>
              </a:solidFill>
              <a:prstDash val="solid"/>
              <a:miter lim="800000"/>
              <a:tailEnd type="triangle"/>
            </a:ln>
            <a:effectLst/>
          </p:spPr>
        </p:cxnSp>
        <p:cxnSp>
          <p:nvCxnSpPr>
            <p:cNvPr id="48" name="Straight Arrow Connector 47"/>
            <p:cNvCxnSpPr/>
            <p:nvPr/>
          </p:nvCxnSpPr>
          <p:spPr>
            <a:xfrm flipH="1">
              <a:off x="1938154" y="6324019"/>
              <a:ext cx="2" cy="290526"/>
            </a:xfrm>
            <a:prstGeom prst="straightConnector1">
              <a:avLst/>
            </a:prstGeom>
            <a:noFill/>
            <a:ln w="19050" cap="flat" cmpd="sng" algn="ctr">
              <a:solidFill>
                <a:srgbClr val="FF0000"/>
              </a:solidFill>
              <a:prstDash val="solid"/>
              <a:miter lim="800000"/>
              <a:tailEnd type="triangle"/>
            </a:ln>
            <a:effectLst/>
          </p:spPr>
        </p:cxnSp>
        <p:cxnSp>
          <p:nvCxnSpPr>
            <p:cNvPr id="49" name="Straight Arrow Connector 48"/>
            <p:cNvCxnSpPr/>
            <p:nvPr/>
          </p:nvCxnSpPr>
          <p:spPr>
            <a:xfrm>
              <a:off x="1938154" y="6016108"/>
              <a:ext cx="1" cy="145730"/>
            </a:xfrm>
            <a:prstGeom prst="straightConnector1">
              <a:avLst/>
            </a:prstGeom>
            <a:noFill/>
            <a:ln w="19050" cap="flat" cmpd="sng" algn="ctr">
              <a:solidFill>
                <a:srgbClr val="FF0000"/>
              </a:solidFill>
              <a:prstDash val="solid"/>
              <a:miter lim="800000"/>
              <a:tailEnd type="triangle"/>
            </a:ln>
            <a:effectLst/>
          </p:spPr>
        </p:cxnSp>
        <p:cxnSp>
          <p:nvCxnSpPr>
            <p:cNvPr id="50" name="Straight Arrow Connector 49"/>
            <p:cNvCxnSpPr/>
            <p:nvPr/>
          </p:nvCxnSpPr>
          <p:spPr>
            <a:xfrm flipH="1">
              <a:off x="1938152" y="3060193"/>
              <a:ext cx="2" cy="290526"/>
            </a:xfrm>
            <a:prstGeom prst="straightConnector1">
              <a:avLst/>
            </a:prstGeom>
            <a:noFill/>
            <a:ln w="19050" cap="flat" cmpd="sng" algn="ctr">
              <a:solidFill>
                <a:srgbClr val="FF0000"/>
              </a:solidFill>
              <a:prstDash val="solid"/>
              <a:miter lim="800000"/>
              <a:tailEnd type="triangle"/>
            </a:ln>
            <a:effectLst/>
          </p:spPr>
        </p:cxnSp>
      </p:grpSp>
      <p:graphicFrame>
        <p:nvGraphicFramePr>
          <p:cNvPr id="51" name="Object 50"/>
          <p:cNvGraphicFramePr>
            <a:graphicFrameLocks noChangeAspect="1"/>
          </p:cNvGraphicFramePr>
          <p:nvPr>
            <p:extLst>
              <p:ext uri="{D42A27DB-BD31-4B8C-83A1-F6EECF244321}">
                <p14:modId xmlns:p14="http://schemas.microsoft.com/office/powerpoint/2010/main" val="3627417393"/>
              </p:ext>
            </p:extLst>
          </p:nvPr>
        </p:nvGraphicFramePr>
        <p:xfrm>
          <a:off x="1596151" y="2706315"/>
          <a:ext cx="1482725" cy="349250"/>
        </p:xfrm>
        <a:graphic>
          <a:graphicData uri="http://schemas.openxmlformats.org/presentationml/2006/ole">
            <mc:AlternateContent xmlns:mc="http://schemas.openxmlformats.org/markup-compatibility/2006">
              <mc:Choice xmlns:v="urn:schemas-microsoft-com:vml" Requires="v">
                <p:oleObj spid="_x0000_s25847" name="Equation" r:id="rId4" imgW="863280" imgH="203040" progId="Equation.3">
                  <p:embed/>
                </p:oleObj>
              </mc:Choice>
              <mc:Fallback>
                <p:oleObj name="Equation" r:id="rId4" imgW="863280" imgH="203040" progId="Equation.3">
                  <p:embed/>
                  <p:pic>
                    <p:nvPicPr>
                      <p:cNvPr id="21" name="Object 20"/>
                      <p:cNvPicPr>
                        <a:picLocks noChangeAspect="1" noChangeArrowheads="1"/>
                      </p:cNvPicPr>
                      <p:nvPr/>
                    </p:nvPicPr>
                    <p:blipFill>
                      <a:blip r:embed="rId5"/>
                      <a:srcRect/>
                      <a:stretch>
                        <a:fillRect/>
                      </a:stretch>
                    </p:blipFill>
                    <p:spPr bwMode="auto">
                      <a:xfrm>
                        <a:off x="1596151" y="2706315"/>
                        <a:ext cx="1482725" cy="349250"/>
                      </a:xfrm>
                      <a:prstGeom prst="rect">
                        <a:avLst/>
                      </a:prstGeom>
                      <a:noFill/>
                      <a:ln>
                        <a:noFill/>
                      </a:ln>
                      <a:extLst/>
                    </p:spPr>
                  </p:pic>
                </p:oleObj>
              </mc:Fallback>
            </mc:AlternateContent>
          </a:graphicData>
        </a:graphic>
      </p:graphicFrame>
      <p:cxnSp>
        <p:nvCxnSpPr>
          <p:cNvPr id="52" name="Elbow Connector 51"/>
          <p:cNvCxnSpPr/>
          <p:nvPr/>
        </p:nvCxnSpPr>
        <p:spPr bwMode="auto">
          <a:xfrm flipV="1">
            <a:off x="2097874" y="3304344"/>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53" name="Object 52"/>
          <p:cNvGraphicFramePr>
            <a:graphicFrameLocks noChangeAspect="1"/>
          </p:cNvGraphicFramePr>
          <p:nvPr>
            <p:extLst>
              <p:ext uri="{D42A27DB-BD31-4B8C-83A1-F6EECF244321}">
                <p14:modId xmlns:p14="http://schemas.microsoft.com/office/powerpoint/2010/main" val="2422929414"/>
              </p:ext>
            </p:extLst>
          </p:nvPr>
        </p:nvGraphicFramePr>
        <p:xfrm>
          <a:off x="1558051" y="3720727"/>
          <a:ext cx="1571625" cy="349250"/>
        </p:xfrm>
        <a:graphic>
          <a:graphicData uri="http://schemas.openxmlformats.org/presentationml/2006/ole">
            <mc:AlternateContent xmlns:mc="http://schemas.openxmlformats.org/markup-compatibility/2006">
              <mc:Choice xmlns:v="urn:schemas-microsoft-com:vml" Requires="v">
                <p:oleObj spid="_x0000_s25848" name="Equation" r:id="rId6" imgW="914400" imgH="203040" progId="Equation.3">
                  <p:embed/>
                </p:oleObj>
              </mc:Choice>
              <mc:Fallback>
                <p:oleObj name="Equation" r:id="rId6" imgW="914400" imgH="203040" progId="Equation.3">
                  <p:embed/>
                  <p:pic>
                    <p:nvPicPr>
                      <p:cNvPr id="23" name="Object 22"/>
                      <p:cNvPicPr>
                        <a:picLocks noChangeAspect="1" noChangeArrowheads="1"/>
                      </p:cNvPicPr>
                      <p:nvPr/>
                    </p:nvPicPr>
                    <p:blipFill>
                      <a:blip r:embed="rId7"/>
                      <a:srcRect/>
                      <a:stretch>
                        <a:fillRect/>
                      </a:stretch>
                    </p:blipFill>
                    <p:spPr bwMode="auto">
                      <a:xfrm>
                        <a:off x="1558051" y="3720727"/>
                        <a:ext cx="1571625" cy="349250"/>
                      </a:xfrm>
                      <a:prstGeom prst="rect">
                        <a:avLst/>
                      </a:prstGeom>
                      <a:noFill/>
                      <a:ln>
                        <a:noFill/>
                      </a:ln>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807006037"/>
              </p:ext>
            </p:extLst>
          </p:nvPr>
        </p:nvGraphicFramePr>
        <p:xfrm>
          <a:off x="1596151" y="5001840"/>
          <a:ext cx="1482725" cy="349250"/>
        </p:xfrm>
        <a:graphic>
          <a:graphicData uri="http://schemas.openxmlformats.org/presentationml/2006/ole">
            <mc:AlternateContent xmlns:mc="http://schemas.openxmlformats.org/markup-compatibility/2006">
              <mc:Choice xmlns:v="urn:schemas-microsoft-com:vml" Requires="v">
                <p:oleObj spid="_x0000_s25849" name="Equation" r:id="rId8" imgW="863280" imgH="203040" progId="Equation.3">
                  <p:embed/>
                </p:oleObj>
              </mc:Choice>
              <mc:Fallback>
                <p:oleObj name="Equation" r:id="rId8" imgW="863280" imgH="203040" progId="Equation.3">
                  <p:embed/>
                  <p:pic>
                    <p:nvPicPr>
                      <p:cNvPr id="24" name="Object 23"/>
                      <p:cNvPicPr>
                        <a:picLocks noChangeAspect="1" noChangeArrowheads="1"/>
                      </p:cNvPicPr>
                      <p:nvPr/>
                    </p:nvPicPr>
                    <p:blipFill>
                      <a:blip r:embed="rId9"/>
                      <a:srcRect/>
                      <a:stretch>
                        <a:fillRect/>
                      </a:stretch>
                    </p:blipFill>
                    <p:spPr bwMode="auto">
                      <a:xfrm>
                        <a:off x="1596151" y="5001840"/>
                        <a:ext cx="1482725" cy="349250"/>
                      </a:xfrm>
                      <a:prstGeom prst="rect">
                        <a:avLst/>
                      </a:prstGeom>
                      <a:noFill/>
                      <a:ln>
                        <a:noFill/>
                      </a:ln>
                      <a:extLst/>
                    </p:spPr>
                  </p:pic>
                </p:oleObj>
              </mc:Fallback>
            </mc:AlternateContent>
          </a:graphicData>
        </a:graphic>
      </p:graphicFrame>
      <p:cxnSp>
        <p:nvCxnSpPr>
          <p:cNvPr id="55" name="Elbow Connector 54"/>
          <p:cNvCxnSpPr/>
          <p:nvPr/>
        </p:nvCxnSpPr>
        <p:spPr bwMode="auto">
          <a:xfrm flipV="1">
            <a:off x="2097874" y="4303546"/>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Elbow Connector 55"/>
          <p:cNvCxnSpPr/>
          <p:nvPr/>
        </p:nvCxnSpPr>
        <p:spPr bwMode="auto">
          <a:xfrm flipV="1">
            <a:off x="2097874" y="5557405"/>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57" name="TextBox 56"/>
          <p:cNvSpPr txBox="1"/>
          <p:nvPr/>
        </p:nvSpPr>
        <p:spPr>
          <a:xfrm>
            <a:off x="1130769" y="1753131"/>
            <a:ext cx="2282356" cy="400110"/>
          </a:xfrm>
          <a:prstGeom prst="rect">
            <a:avLst/>
          </a:prstGeom>
          <a:noFill/>
        </p:spPr>
        <p:txBody>
          <a:bodyPr wrap="none" rtlCol="0">
            <a:spAutoFit/>
          </a:bodyPr>
          <a:lstStyle/>
          <a:p>
            <a:r>
              <a:rPr lang="en-US" sz="2000" dirty="0"/>
              <a:t>Basic DNN Template</a:t>
            </a:r>
          </a:p>
        </p:txBody>
      </p:sp>
    </p:spTree>
    <p:extLst>
      <p:ext uri="{BB962C8B-B14F-4D97-AF65-F5344CB8AC3E}">
        <p14:creationId xmlns:p14="http://schemas.microsoft.com/office/powerpoint/2010/main" val="336464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sz="3600" dirty="0">
                <a:solidFill>
                  <a:srgbClr val="005ADE"/>
                </a:solidFill>
              </a:rPr>
              <a:t>Unfolded IHT Iterations</a:t>
            </a:r>
            <a:endParaRPr lang="zh-CN" altLang="en-US" sz="3600" dirty="0">
              <a:solidFill>
                <a:srgbClr val="005ADE"/>
              </a:solidFill>
            </a:endParaRPr>
          </a:p>
        </p:txBody>
      </p:sp>
      <p:grpSp>
        <p:nvGrpSpPr>
          <p:cNvPr id="30" name="Group 29"/>
          <p:cNvGrpSpPr/>
          <p:nvPr/>
        </p:nvGrpSpPr>
        <p:grpSpPr>
          <a:xfrm>
            <a:off x="2255968" y="1808724"/>
            <a:ext cx="2481758" cy="3554352"/>
            <a:chOff x="697278" y="3060193"/>
            <a:chExt cx="2481758" cy="3554352"/>
          </a:xfrm>
        </p:grpSpPr>
        <p:sp>
          <p:nvSpPr>
            <p:cNvPr id="31" name="Rounded Rectangle 30"/>
            <p:cNvSpPr/>
            <p:nvPr/>
          </p:nvSpPr>
          <p:spPr>
            <a:xfrm>
              <a:off x="697280" y="3350125"/>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Rounded Rectangle 31"/>
            <p:cNvSpPr/>
            <p:nvPr/>
          </p:nvSpPr>
          <p:spPr>
            <a:xfrm>
              <a:off x="697281" y="3905880"/>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Rounded Rectangle 32"/>
            <p:cNvSpPr/>
            <p:nvPr/>
          </p:nvSpPr>
          <p:spPr>
            <a:xfrm>
              <a:off x="697279" y="4349777"/>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Rounded Rectangle 33"/>
            <p:cNvSpPr/>
            <p:nvPr/>
          </p:nvSpPr>
          <p:spPr>
            <a:xfrm>
              <a:off x="697280" y="4905532"/>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ounded Rectangle 34"/>
            <p:cNvSpPr/>
            <p:nvPr/>
          </p:nvSpPr>
          <p:spPr>
            <a:xfrm>
              <a:off x="697278" y="5606083"/>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Rounded Rectangle 35"/>
            <p:cNvSpPr/>
            <p:nvPr/>
          </p:nvSpPr>
          <p:spPr>
            <a:xfrm>
              <a:off x="697279" y="6161838"/>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7" name="Straight Arrow Connector 36"/>
            <p:cNvCxnSpPr>
              <a:stCxn id="32" idx="2"/>
              <a:endCxn id="33" idx="0"/>
            </p:cNvCxnSpPr>
            <p:nvPr/>
          </p:nvCxnSpPr>
          <p:spPr>
            <a:xfrm flipH="1">
              <a:off x="1938157" y="4059251"/>
              <a:ext cx="2" cy="290526"/>
            </a:xfrm>
            <a:prstGeom prst="straightConnector1">
              <a:avLst/>
            </a:prstGeom>
            <a:noFill/>
            <a:ln w="19050" cap="flat" cmpd="sng" algn="ctr">
              <a:solidFill>
                <a:srgbClr val="FF0000"/>
              </a:solidFill>
              <a:prstDash val="solid"/>
              <a:miter lim="800000"/>
              <a:tailEnd type="triangle"/>
            </a:ln>
            <a:effectLst/>
          </p:spPr>
        </p:cxnSp>
        <p:cxnSp>
          <p:nvCxnSpPr>
            <p:cNvPr id="38" name="Straight Arrow Connector 37"/>
            <p:cNvCxnSpPr>
              <a:stCxn id="31" idx="2"/>
              <a:endCxn id="32" idx="0"/>
            </p:cNvCxnSpPr>
            <p:nvPr/>
          </p:nvCxnSpPr>
          <p:spPr>
            <a:xfrm>
              <a:off x="1938158" y="3760150"/>
              <a:ext cx="1" cy="145730"/>
            </a:xfrm>
            <a:prstGeom prst="straightConnector1">
              <a:avLst/>
            </a:prstGeom>
            <a:noFill/>
            <a:ln w="19050" cap="flat" cmpd="sng" algn="ctr">
              <a:solidFill>
                <a:srgbClr val="FF0000"/>
              </a:solidFill>
              <a:prstDash val="solid"/>
              <a:miter lim="800000"/>
              <a:tailEnd type="triangle"/>
            </a:ln>
            <a:effectLst/>
          </p:spPr>
        </p:cxnSp>
        <p:cxnSp>
          <p:nvCxnSpPr>
            <p:cNvPr id="39" name="Straight Arrow Connector 38"/>
            <p:cNvCxnSpPr/>
            <p:nvPr/>
          </p:nvCxnSpPr>
          <p:spPr>
            <a:xfrm>
              <a:off x="1938154" y="4764216"/>
              <a:ext cx="1" cy="145730"/>
            </a:xfrm>
            <a:prstGeom prst="straightConnector1">
              <a:avLst/>
            </a:prstGeom>
            <a:noFill/>
            <a:ln w="19050" cap="flat" cmpd="sng" algn="ctr">
              <a:solidFill>
                <a:srgbClr val="FF0000"/>
              </a:solidFill>
              <a:prstDash val="solid"/>
              <a:miter lim="800000"/>
              <a:tailEnd type="triangle"/>
            </a:ln>
            <a:effectLst/>
          </p:spPr>
        </p:cxnSp>
        <p:cxnSp>
          <p:nvCxnSpPr>
            <p:cNvPr id="40" name="Straight Arrow Connector 39"/>
            <p:cNvCxnSpPr/>
            <p:nvPr/>
          </p:nvCxnSpPr>
          <p:spPr>
            <a:xfrm>
              <a:off x="1938154" y="5058436"/>
              <a:ext cx="0" cy="145263"/>
            </a:xfrm>
            <a:prstGeom prst="straightConnector1">
              <a:avLst/>
            </a:prstGeom>
            <a:noFill/>
            <a:ln w="19050" cap="flat" cmpd="sng" algn="ctr">
              <a:solidFill>
                <a:srgbClr val="FF0000"/>
              </a:solidFill>
              <a:prstDash val="solid"/>
              <a:miter lim="800000"/>
              <a:tailEnd type="triangle"/>
            </a:ln>
            <a:effectLst/>
          </p:spPr>
        </p:cxnSp>
        <p:sp>
          <p:nvSpPr>
            <p:cNvPr id="41" name="TextBox 40"/>
            <p:cNvSpPr txBox="1"/>
            <p:nvPr/>
          </p:nvSpPr>
          <p:spPr>
            <a:xfrm>
              <a:off x="1770301" y="5221597"/>
              <a:ext cx="461665" cy="24782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a:t>
              </a:r>
            </a:p>
          </p:txBody>
        </p:sp>
        <p:cxnSp>
          <p:nvCxnSpPr>
            <p:cNvPr id="42" name="Straight Arrow Connector 41"/>
            <p:cNvCxnSpPr>
              <a:endCxn id="35" idx="0"/>
            </p:cNvCxnSpPr>
            <p:nvPr/>
          </p:nvCxnSpPr>
          <p:spPr>
            <a:xfrm>
              <a:off x="1938154" y="5502800"/>
              <a:ext cx="2" cy="103283"/>
            </a:xfrm>
            <a:prstGeom prst="straightConnector1">
              <a:avLst/>
            </a:prstGeom>
            <a:noFill/>
            <a:ln w="19050" cap="flat" cmpd="sng" algn="ctr">
              <a:solidFill>
                <a:srgbClr val="FF0000"/>
              </a:solidFill>
              <a:prstDash val="solid"/>
              <a:miter lim="800000"/>
              <a:tailEnd type="triangle"/>
            </a:ln>
            <a:effectLst/>
          </p:spPr>
        </p:cxnSp>
        <p:cxnSp>
          <p:nvCxnSpPr>
            <p:cNvPr id="43" name="Straight Arrow Connector 42"/>
            <p:cNvCxnSpPr/>
            <p:nvPr/>
          </p:nvCxnSpPr>
          <p:spPr>
            <a:xfrm flipH="1">
              <a:off x="1938154" y="6324019"/>
              <a:ext cx="2" cy="290526"/>
            </a:xfrm>
            <a:prstGeom prst="straightConnector1">
              <a:avLst/>
            </a:prstGeom>
            <a:noFill/>
            <a:ln w="19050" cap="flat" cmpd="sng" algn="ctr">
              <a:solidFill>
                <a:srgbClr val="FF0000"/>
              </a:solidFill>
              <a:prstDash val="solid"/>
              <a:miter lim="800000"/>
              <a:tailEnd type="triangle"/>
            </a:ln>
            <a:effectLst/>
          </p:spPr>
        </p:cxnSp>
        <p:cxnSp>
          <p:nvCxnSpPr>
            <p:cNvPr id="44" name="Straight Arrow Connector 43"/>
            <p:cNvCxnSpPr/>
            <p:nvPr/>
          </p:nvCxnSpPr>
          <p:spPr>
            <a:xfrm>
              <a:off x="1938154" y="6016108"/>
              <a:ext cx="1" cy="145730"/>
            </a:xfrm>
            <a:prstGeom prst="straightConnector1">
              <a:avLst/>
            </a:prstGeom>
            <a:noFill/>
            <a:ln w="19050" cap="flat" cmpd="sng" algn="ctr">
              <a:solidFill>
                <a:srgbClr val="FF0000"/>
              </a:solidFill>
              <a:prstDash val="solid"/>
              <a:miter lim="800000"/>
              <a:tailEnd type="triangle"/>
            </a:ln>
            <a:effectLst/>
          </p:spPr>
        </p:cxnSp>
        <p:cxnSp>
          <p:nvCxnSpPr>
            <p:cNvPr id="45" name="Straight Arrow Connector 44"/>
            <p:cNvCxnSpPr/>
            <p:nvPr/>
          </p:nvCxnSpPr>
          <p:spPr>
            <a:xfrm flipH="1">
              <a:off x="1938152" y="3060193"/>
              <a:ext cx="2" cy="290526"/>
            </a:xfrm>
            <a:prstGeom prst="straightConnector1">
              <a:avLst/>
            </a:prstGeom>
            <a:noFill/>
            <a:ln w="19050" cap="flat" cmpd="sng" algn="ctr">
              <a:solidFill>
                <a:srgbClr val="FF0000"/>
              </a:solidFill>
              <a:prstDash val="solid"/>
              <a:miter lim="800000"/>
              <a:tailEnd type="triangle"/>
            </a:ln>
            <a:effectLst/>
          </p:spPr>
        </p:cxnSp>
      </p:grpSp>
      <p:graphicFrame>
        <p:nvGraphicFramePr>
          <p:cNvPr id="69" name="Object 68"/>
          <p:cNvGraphicFramePr>
            <a:graphicFrameLocks noChangeAspect="1"/>
          </p:cNvGraphicFramePr>
          <p:nvPr>
            <p:extLst>
              <p:ext uri="{D42A27DB-BD31-4B8C-83A1-F6EECF244321}">
                <p14:modId xmlns:p14="http://schemas.microsoft.com/office/powerpoint/2010/main" val="1323944974"/>
              </p:ext>
            </p:extLst>
          </p:nvPr>
        </p:nvGraphicFramePr>
        <p:xfrm>
          <a:off x="2956875" y="2100801"/>
          <a:ext cx="1068297" cy="348831"/>
        </p:xfrm>
        <a:graphic>
          <a:graphicData uri="http://schemas.openxmlformats.org/presentationml/2006/ole">
            <mc:AlternateContent xmlns:mc="http://schemas.openxmlformats.org/markup-compatibility/2006">
              <mc:Choice xmlns:v="urn:schemas-microsoft-com:vml" Requires="v">
                <p:oleObj spid="_x0000_s23081" name="Equation" r:id="rId4" imgW="622080" imgH="203040" progId="Equation.3">
                  <p:embed/>
                </p:oleObj>
              </mc:Choice>
              <mc:Fallback>
                <p:oleObj name="Equation" r:id="rId4" imgW="622080" imgH="203040" progId="Equation.3">
                  <p:embed/>
                  <p:pic>
                    <p:nvPicPr>
                      <p:cNvPr id="42" name="Object 41"/>
                      <p:cNvPicPr>
                        <a:picLocks noChangeAspect="1" noChangeArrowheads="1"/>
                      </p:cNvPicPr>
                      <p:nvPr/>
                    </p:nvPicPr>
                    <p:blipFill>
                      <a:blip r:embed="rId5"/>
                      <a:srcRect/>
                      <a:stretch>
                        <a:fillRect/>
                      </a:stretch>
                    </p:blipFill>
                    <p:spPr bwMode="auto">
                      <a:xfrm>
                        <a:off x="2956875" y="2100801"/>
                        <a:ext cx="1068297" cy="348831"/>
                      </a:xfrm>
                      <a:prstGeom prst="rect">
                        <a:avLst/>
                      </a:prstGeom>
                      <a:noFill/>
                      <a:ln>
                        <a:noFill/>
                      </a:ln>
                      <a:extLst/>
                    </p:spPr>
                  </p:pic>
                </p:oleObj>
              </mc:Fallback>
            </mc:AlternateContent>
          </a:graphicData>
        </a:graphic>
      </p:graphicFrame>
      <p:cxnSp>
        <p:nvCxnSpPr>
          <p:cNvPr id="70" name="Elbow Connector 69"/>
          <p:cNvCxnSpPr/>
          <p:nvPr/>
        </p:nvCxnSpPr>
        <p:spPr bwMode="auto">
          <a:xfrm flipV="1">
            <a:off x="3252861" y="2698292"/>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71" name="Object 70"/>
          <p:cNvGraphicFramePr>
            <a:graphicFrameLocks noChangeAspect="1"/>
          </p:cNvGraphicFramePr>
          <p:nvPr>
            <p:extLst>
              <p:ext uri="{D42A27DB-BD31-4B8C-83A1-F6EECF244321}">
                <p14:modId xmlns:p14="http://schemas.microsoft.com/office/powerpoint/2010/main" val="3485170404"/>
              </p:ext>
            </p:extLst>
          </p:nvPr>
        </p:nvGraphicFramePr>
        <p:xfrm>
          <a:off x="2941638" y="3114675"/>
          <a:ext cx="1112837" cy="349250"/>
        </p:xfrm>
        <a:graphic>
          <a:graphicData uri="http://schemas.openxmlformats.org/presentationml/2006/ole">
            <mc:AlternateContent xmlns:mc="http://schemas.openxmlformats.org/markup-compatibility/2006">
              <mc:Choice xmlns:v="urn:schemas-microsoft-com:vml" Requires="v">
                <p:oleObj spid="_x0000_s23082" name="Equation" r:id="rId6" imgW="647640" imgH="203040" progId="Equation.3">
                  <p:embed/>
                </p:oleObj>
              </mc:Choice>
              <mc:Fallback>
                <p:oleObj name="Equation" r:id="rId6" imgW="647640" imgH="203040" progId="Equation.3">
                  <p:embed/>
                  <p:pic>
                    <p:nvPicPr>
                      <p:cNvPr id="43" name="Object 42"/>
                      <p:cNvPicPr>
                        <a:picLocks noChangeAspect="1" noChangeArrowheads="1"/>
                      </p:cNvPicPr>
                      <p:nvPr/>
                    </p:nvPicPr>
                    <p:blipFill>
                      <a:blip r:embed="rId7"/>
                      <a:srcRect/>
                      <a:stretch>
                        <a:fillRect/>
                      </a:stretch>
                    </p:blipFill>
                    <p:spPr bwMode="auto">
                      <a:xfrm>
                        <a:off x="2941638" y="3114675"/>
                        <a:ext cx="1112837" cy="349250"/>
                      </a:xfrm>
                      <a:prstGeom prst="rect">
                        <a:avLst/>
                      </a:prstGeom>
                      <a:noFill/>
                      <a:ln>
                        <a:noFill/>
                      </a:ln>
                      <a:extLst/>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3519461070"/>
              </p:ext>
            </p:extLst>
          </p:nvPr>
        </p:nvGraphicFramePr>
        <p:xfrm>
          <a:off x="2956875" y="4395940"/>
          <a:ext cx="1068297" cy="348831"/>
        </p:xfrm>
        <a:graphic>
          <a:graphicData uri="http://schemas.openxmlformats.org/presentationml/2006/ole">
            <mc:AlternateContent xmlns:mc="http://schemas.openxmlformats.org/markup-compatibility/2006">
              <mc:Choice xmlns:v="urn:schemas-microsoft-com:vml" Requires="v">
                <p:oleObj spid="_x0000_s23083" name="Equation" r:id="rId8" imgW="622080" imgH="203040" progId="Equation.3">
                  <p:embed/>
                </p:oleObj>
              </mc:Choice>
              <mc:Fallback>
                <p:oleObj name="Equation" r:id="rId8" imgW="622080" imgH="203040" progId="Equation.3">
                  <p:embed/>
                  <p:pic>
                    <p:nvPicPr>
                      <p:cNvPr id="44" name="Object 43"/>
                      <p:cNvPicPr>
                        <a:picLocks noChangeAspect="1" noChangeArrowheads="1"/>
                      </p:cNvPicPr>
                      <p:nvPr/>
                    </p:nvPicPr>
                    <p:blipFill>
                      <a:blip r:embed="rId9"/>
                      <a:srcRect/>
                      <a:stretch>
                        <a:fillRect/>
                      </a:stretch>
                    </p:blipFill>
                    <p:spPr bwMode="auto">
                      <a:xfrm>
                        <a:off x="2956875" y="4395940"/>
                        <a:ext cx="1068297" cy="348831"/>
                      </a:xfrm>
                      <a:prstGeom prst="rect">
                        <a:avLst/>
                      </a:prstGeom>
                      <a:noFill/>
                      <a:ln>
                        <a:noFill/>
                      </a:ln>
                      <a:extLst/>
                    </p:spPr>
                  </p:pic>
                </p:oleObj>
              </mc:Fallback>
            </mc:AlternateContent>
          </a:graphicData>
        </a:graphic>
      </p:graphicFrame>
      <p:cxnSp>
        <p:nvCxnSpPr>
          <p:cNvPr id="73" name="Elbow Connector 72"/>
          <p:cNvCxnSpPr/>
          <p:nvPr/>
        </p:nvCxnSpPr>
        <p:spPr bwMode="auto">
          <a:xfrm flipV="1">
            <a:off x="3252861" y="3697494"/>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74" name="Elbow Connector 73"/>
          <p:cNvCxnSpPr/>
          <p:nvPr/>
        </p:nvCxnSpPr>
        <p:spPr bwMode="auto">
          <a:xfrm flipV="1">
            <a:off x="3252861" y="4951353"/>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75" name="TextBox 74"/>
          <p:cNvSpPr txBox="1"/>
          <p:nvPr/>
        </p:nvSpPr>
        <p:spPr>
          <a:xfrm>
            <a:off x="775080" y="2122293"/>
            <a:ext cx="1336071" cy="400110"/>
          </a:xfrm>
          <a:prstGeom prst="rect">
            <a:avLst/>
          </a:prstGeom>
          <a:noFill/>
        </p:spPr>
        <p:txBody>
          <a:bodyPr wrap="none" rtlCol="0">
            <a:spAutoFit/>
          </a:bodyPr>
          <a:lstStyle/>
          <a:p>
            <a:r>
              <a:rPr lang="en-US" sz="2000" dirty="0"/>
              <a:t>linear filter</a:t>
            </a:r>
          </a:p>
        </p:txBody>
      </p:sp>
      <p:sp>
        <p:nvSpPr>
          <p:cNvPr id="76" name="TextBox 75"/>
          <p:cNvSpPr txBox="1"/>
          <p:nvPr/>
        </p:nvSpPr>
        <p:spPr>
          <a:xfrm>
            <a:off x="709209" y="2524310"/>
            <a:ext cx="1523174" cy="400110"/>
          </a:xfrm>
          <a:prstGeom prst="rect">
            <a:avLst/>
          </a:prstGeom>
          <a:noFill/>
        </p:spPr>
        <p:txBody>
          <a:bodyPr wrap="none" rtlCol="0">
            <a:spAutoFit/>
          </a:bodyPr>
          <a:lstStyle/>
          <a:p>
            <a:r>
              <a:rPr lang="en-US" sz="2000" dirty="0"/>
              <a:t>non-linearity</a:t>
            </a:r>
          </a:p>
        </p:txBody>
      </p:sp>
      <p:sp>
        <p:nvSpPr>
          <p:cNvPr id="3" name="Rectangle 2"/>
          <p:cNvSpPr/>
          <p:nvPr/>
        </p:nvSpPr>
        <p:spPr>
          <a:xfrm>
            <a:off x="1599225" y="5709183"/>
            <a:ext cx="6447495" cy="707886"/>
          </a:xfrm>
          <a:prstGeom prst="rect">
            <a:avLst/>
          </a:prstGeom>
        </p:spPr>
        <p:txBody>
          <a:bodyPr wrap="square">
            <a:spAutoFit/>
          </a:bodyPr>
          <a:lstStyle/>
          <a:p>
            <a:r>
              <a:rPr lang="en-US" sz="2000" i="1" dirty="0">
                <a:solidFill>
                  <a:srgbClr val="FF0000"/>
                </a:solidFill>
              </a:rPr>
              <a:t>Question 1: So is there an advantage to learning the weights?</a:t>
            </a:r>
          </a:p>
        </p:txBody>
      </p:sp>
      <mc:AlternateContent xmlns:mc="http://schemas.openxmlformats.org/markup-compatibility/2006" xmlns:a14="http://schemas.microsoft.com/office/drawing/2010/main">
        <mc:Choice Requires="a14">
          <p:sp>
            <p:nvSpPr>
              <p:cNvPr id="29" name="Rectangle 28"/>
              <p:cNvSpPr/>
              <p:nvPr/>
            </p:nvSpPr>
            <p:spPr>
              <a:xfrm>
                <a:off x="5734615" y="2831483"/>
                <a:ext cx="2744213" cy="1200329"/>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𝑊</m:t>
                      </m:r>
                      <m:r>
                        <a:rPr lang="en-US" sz="2400" b="0" i="1" smtClean="0">
                          <a:latin typeface="Cambria Math" panose="02040503050406030204" pitchFamily="18" charset="0"/>
                        </a:rPr>
                        <m:t>  =  </m:t>
                      </m:r>
                      <m:r>
                        <a:rPr lang="en-US" sz="2400" b="0" i="1" smtClean="0">
                          <a:latin typeface="Cambria Math" panose="02040503050406030204" pitchFamily="18" charset="0"/>
                        </a:rPr>
                        <m:t>𝐼</m:t>
                      </m:r>
                      <m:r>
                        <a:rPr lang="en-US" sz="2400" b="0" i="1" smtClean="0">
                          <a:latin typeface="Cambria Math" panose="02040503050406030204" pitchFamily="18" charset="0"/>
                        </a:rPr>
                        <m:t> −</m:t>
                      </m:r>
                      <m:r>
                        <a:rPr lang="en-US" sz="2400" b="0" i="1" smtClean="0">
                          <a:latin typeface="Cambria Math" panose="02040503050406030204" pitchFamily="18" charset="0"/>
                        </a:rPr>
                        <m:t>𝜇</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Φ</m:t>
                          </m:r>
                        </m:e>
                        <m:sup>
                          <m:r>
                            <a:rPr lang="en-US" sz="2400" b="0" i="1" smtClean="0">
                              <a:latin typeface="Cambria Math" panose="02040503050406030204" pitchFamily="18" charset="0"/>
                            </a:rPr>
                            <m:t>𝑇</m:t>
                          </m:r>
                        </m:sup>
                      </m:sSup>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  =           </m:t>
                      </m:r>
                      <m:r>
                        <a:rPr lang="en-US" sz="2400" b="0" i="1" smtClean="0">
                          <a:latin typeface="Cambria Math" panose="02040503050406030204" pitchFamily="18" charset="0"/>
                        </a:rPr>
                        <m:t>𝜇</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Φ</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𝑦</m:t>
                      </m:r>
                    </m:oMath>
                  </m:oMathPara>
                </a14:m>
                <a:endParaRPr lang="en-US" sz="2400" b="0" i="0" dirty="0">
                  <a:latin typeface="Cambria Math" panose="020405030504060302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5734615" y="2831483"/>
                <a:ext cx="2744213" cy="120032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628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1" descr="nips_cov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038" y="2130171"/>
            <a:ext cx="4192587"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2" descr="nips_cov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1825" y="2153984"/>
            <a:ext cx="418306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8"/>
          <p:cNvSpPr txBox="1">
            <a:spLocks noChangeArrowheads="1"/>
          </p:cNvSpPr>
          <p:nvPr/>
        </p:nvSpPr>
        <p:spPr bwMode="auto">
          <a:xfrm>
            <a:off x="1037312" y="1544384"/>
            <a:ext cx="31678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r>
              <a:rPr lang="en-US" sz="2200" b="1" dirty="0">
                <a:solidFill>
                  <a:srgbClr val="FF0000"/>
                </a:solidFill>
              </a:rPr>
              <a:t>Low Correlation: Easy</a:t>
            </a:r>
          </a:p>
        </p:txBody>
      </p:sp>
      <p:sp>
        <p:nvSpPr>
          <p:cNvPr id="10250" name="TextBox 20"/>
          <p:cNvSpPr txBox="1">
            <a:spLocks noChangeArrowheads="1"/>
          </p:cNvSpPr>
          <p:nvPr/>
        </p:nvSpPr>
        <p:spPr bwMode="auto">
          <a:xfrm>
            <a:off x="5042970" y="1530096"/>
            <a:ext cx="32143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r>
              <a:rPr lang="en-US" sz="2200" b="1" dirty="0">
                <a:solidFill>
                  <a:srgbClr val="FF0000"/>
                </a:solidFill>
              </a:rPr>
              <a:t>High Correlation: Hard</a:t>
            </a:r>
          </a:p>
        </p:txBody>
      </p:sp>
      <p:sp>
        <p:nvSpPr>
          <p:cNvPr id="10254" name="Left Brace 6"/>
          <p:cNvSpPr>
            <a:spLocks/>
          </p:cNvSpPr>
          <p:nvPr/>
        </p:nvSpPr>
        <p:spPr bwMode="auto">
          <a:xfrm rot="16200000">
            <a:off x="7822613" y="5450862"/>
            <a:ext cx="238125" cy="392113"/>
          </a:xfrm>
          <a:prstGeom prst="leftBrace">
            <a:avLst>
              <a:gd name="adj1" fmla="val 8317"/>
              <a:gd name="adj2" fmla="val 50000"/>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599" tIns="45048" rIns="91599" bIns="45048"/>
          <a:lstStyle/>
          <a:p>
            <a:endParaRPr lang="en-US"/>
          </a:p>
        </p:txBody>
      </p:sp>
      <p:sp>
        <p:nvSpPr>
          <p:cNvPr id="10255" name="TextBox 8"/>
          <p:cNvSpPr txBox="1">
            <a:spLocks noChangeArrowheads="1"/>
          </p:cNvSpPr>
          <p:nvPr/>
        </p:nvSpPr>
        <p:spPr bwMode="auto">
          <a:xfrm>
            <a:off x="7402060" y="5765981"/>
            <a:ext cx="1140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spcBef>
                <a:spcPct val="0"/>
              </a:spcBef>
            </a:pPr>
            <a:r>
              <a:rPr lang="en-US" dirty="0">
                <a:solidFill>
                  <a:srgbClr val="0000FF"/>
                </a:solidFill>
              </a:rPr>
              <a:t>low rank</a:t>
            </a:r>
          </a:p>
        </p:txBody>
      </p:sp>
      <p:graphicFrame>
        <p:nvGraphicFramePr>
          <p:cNvPr id="4" name="Object 3"/>
          <p:cNvGraphicFramePr>
            <a:graphicFrameLocks noChangeAspect="1"/>
          </p:cNvGraphicFramePr>
          <p:nvPr>
            <p:extLst/>
          </p:nvPr>
        </p:nvGraphicFramePr>
        <p:xfrm>
          <a:off x="2239963" y="1925384"/>
          <a:ext cx="763587" cy="409575"/>
        </p:xfrm>
        <a:graphic>
          <a:graphicData uri="http://schemas.openxmlformats.org/presentationml/2006/ole">
            <mc:AlternateContent xmlns:mc="http://schemas.openxmlformats.org/markup-compatibility/2006">
              <mc:Choice xmlns:v="urn:schemas-microsoft-com:vml" Requires="v">
                <p:oleObj spid="_x0000_s25248" name="Equation" r:id="rId6" imgW="355320" imgH="190440" progId="Equation.3">
                  <p:embed/>
                </p:oleObj>
              </mc:Choice>
              <mc:Fallback>
                <p:oleObj name="Equation" r:id="rId6" imgW="355320" imgH="190440" progId="Equation.3">
                  <p:embed/>
                  <p:pic>
                    <p:nvPicPr>
                      <p:cNvPr id="4" name="Object 3"/>
                      <p:cNvPicPr>
                        <a:picLocks noChangeAspect="1" noChangeArrowheads="1"/>
                      </p:cNvPicPr>
                      <p:nvPr/>
                    </p:nvPicPr>
                    <p:blipFill>
                      <a:blip r:embed="rId7"/>
                      <a:srcRect/>
                      <a:stretch>
                        <a:fillRect/>
                      </a:stretch>
                    </p:blipFill>
                    <p:spPr bwMode="auto">
                      <a:xfrm>
                        <a:off x="2239963" y="1925384"/>
                        <a:ext cx="7635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nvPr>
        </p:nvGraphicFramePr>
        <p:xfrm>
          <a:off x="6286500" y="1936496"/>
          <a:ext cx="763588" cy="409575"/>
        </p:xfrm>
        <a:graphic>
          <a:graphicData uri="http://schemas.openxmlformats.org/presentationml/2006/ole">
            <mc:AlternateContent xmlns:mc="http://schemas.openxmlformats.org/markup-compatibility/2006">
              <mc:Choice xmlns:v="urn:schemas-microsoft-com:vml" Requires="v">
                <p:oleObj spid="_x0000_s25249" name="Equation" r:id="rId8" imgW="355320" imgH="190440" progId="Equation.3">
                  <p:embed/>
                </p:oleObj>
              </mc:Choice>
              <mc:Fallback>
                <p:oleObj name="Equation" r:id="rId8" imgW="355320" imgH="190440" progId="Equation.3">
                  <p:embed/>
                  <p:pic>
                    <p:nvPicPr>
                      <p:cNvPr id="5" name="Object 4"/>
                      <p:cNvPicPr>
                        <a:picLocks noChangeAspect="1" noChangeArrowheads="1"/>
                      </p:cNvPicPr>
                      <p:nvPr/>
                    </p:nvPicPr>
                    <p:blipFill>
                      <a:blip r:embed="rId9"/>
                      <a:srcRect/>
                      <a:stretch>
                        <a:fillRect/>
                      </a:stretch>
                    </p:blipFill>
                    <p:spPr bwMode="auto">
                      <a:xfrm>
                        <a:off x="6286500" y="1936496"/>
                        <a:ext cx="7635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nvPr>
        </p:nvGraphicFramePr>
        <p:xfrm>
          <a:off x="5407334" y="5170535"/>
          <a:ext cx="2663825" cy="450850"/>
        </p:xfrm>
        <a:graphic>
          <a:graphicData uri="http://schemas.openxmlformats.org/presentationml/2006/ole">
            <mc:AlternateContent xmlns:mc="http://schemas.openxmlformats.org/markup-compatibility/2006">
              <mc:Choice xmlns:v="urn:schemas-microsoft-com:vml" Requires="v">
                <p:oleObj spid="_x0000_s25250" name="Equation" r:id="rId10" imgW="1422360" imgH="241200" progId="Equation.3">
                  <p:embed/>
                </p:oleObj>
              </mc:Choice>
              <mc:Fallback>
                <p:oleObj name="Equation" r:id="rId10" imgW="1422360" imgH="241200" progId="Equation.3">
                  <p:embed/>
                  <p:pic>
                    <p:nvPicPr>
                      <p:cNvPr id="7" name="Object 6"/>
                      <p:cNvPicPr/>
                      <p:nvPr/>
                    </p:nvPicPr>
                    <p:blipFill>
                      <a:blip r:embed="rId11"/>
                      <a:stretch>
                        <a:fillRect/>
                      </a:stretch>
                    </p:blipFill>
                    <p:spPr>
                      <a:xfrm>
                        <a:off x="5407334" y="5170535"/>
                        <a:ext cx="2663825" cy="450850"/>
                      </a:xfrm>
                      <a:prstGeom prst="rect">
                        <a:avLst/>
                      </a:prstGeom>
                    </p:spPr>
                  </p:pic>
                </p:oleObj>
              </mc:Fallback>
            </mc:AlternateContent>
          </a:graphicData>
        </a:graphic>
      </p:graphicFrame>
      <p:sp>
        <p:nvSpPr>
          <p:cNvPr id="2" name="Rectangle 1"/>
          <p:cNvSpPr/>
          <p:nvPr/>
        </p:nvSpPr>
        <p:spPr bwMode="auto">
          <a:xfrm>
            <a:off x="1777403" y="5193554"/>
            <a:ext cx="332509" cy="8556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9" name="Rounded Rectangle 8"/>
          <p:cNvSpPr/>
          <p:nvPr/>
        </p:nvSpPr>
        <p:spPr bwMode="auto">
          <a:xfrm>
            <a:off x="838510" y="5168915"/>
            <a:ext cx="838305" cy="9884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26" name="Left Brace 6"/>
          <p:cNvSpPr>
            <a:spLocks/>
          </p:cNvSpPr>
          <p:nvPr/>
        </p:nvSpPr>
        <p:spPr bwMode="auto">
          <a:xfrm rot="16200000">
            <a:off x="1203993" y="5351036"/>
            <a:ext cx="132691" cy="697198"/>
          </a:xfrm>
          <a:prstGeom prst="leftBrace">
            <a:avLst>
              <a:gd name="adj1" fmla="val 8317"/>
              <a:gd name="adj2" fmla="val 50000"/>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599" tIns="45048" rIns="91599" bIns="45048"/>
          <a:lstStyle/>
          <a:p>
            <a:endParaRPr lang="en-US"/>
          </a:p>
        </p:txBody>
      </p:sp>
      <p:sp>
        <p:nvSpPr>
          <p:cNvPr id="27" name="TextBox 8"/>
          <p:cNvSpPr txBox="1">
            <a:spLocks noChangeArrowheads="1"/>
          </p:cNvSpPr>
          <p:nvPr/>
        </p:nvSpPr>
        <p:spPr bwMode="auto">
          <a:xfrm>
            <a:off x="154068" y="5807945"/>
            <a:ext cx="2316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spcBef>
                <a:spcPct val="0"/>
              </a:spcBef>
            </a:pPr>
            <a:r>
              <a:rPr lang="en-US" dirty="0">
                <a:solidFill>
                  <a:srgbClr val="0000FF"/>
                </a:solidFill>
              </a:rPr>
              <a:t>small RIP constant</a:t>
            </a:r>
          </a:p>
        </p:txBody>
      </p:sp>
      <p:sp>
        <p:nvSpPr>
          <p:cNvPr id="30" name="Left Brace 6"/>
          <p:cNvSpPr>
            <a:spLocks/>
          </p:cNvSpPr>
          <p:nvPr/>
        </p:nvSpPr>
        <p:spPr bwMode="auto">
          <a:xfrm rot="16200000">
            <a:off x="5686778" y="5351036"/>
            <a:ext cx="132691" cy="697198"/>
          </a:xfrm>
          <a:prstGeom prst="leftBrace">
            <a:avLst>
              <a:gd name="adj1" fmla="val 8317"/>
              <a:gd name="adj2" fmla="val 50000"/>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599" tIns="45048" rIns="91599" bIns="45048"/>
          <a:lstStyle/>
          <a:p>
            <a:endParaRPr lang="en-US"/>
          </a:p>
        </p:txBody>
      </p:sp>
      <p:sp>
        <p:nvSpPr>
          <p:cNvPr id="31" name="TextBox 8"/>
          <p:cNvSpPr txBox="1">
            <a:spLocks noChangeArrowheads="1"/>
          </p:cNvSpPr>
          <p:nvPr/>
        </p:nvSpPr>
        <p:spPr bwMode="auto">
          <a:xfrm>
            <a:off x="4651281" y="5807945"/>
            <a:ext cx="2287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spcBef>
                <a:spcPct val="0"/>
              </a:spcBef>
            </a:pPr>
            <a:r>
              <a:rPr lang="en-US" dirty="0">
                <a:solidFill>
                  <a:srgbClr val="0000FF"/>
                </a:solidFill>
              </a:rPr>
              <a:t>large RIP constant</a:t>
            </a:r>
          </a:p>
        </p:txBody>
      </p:sp>
      <p:graphicFrame>
        <p:nvGraphicFramePr>
          <p:cNvPr id="32" name="Object 31"/>
          <p:cNvGraphicFramePr>
            <a:graphicFrameLocks noChangeAspect="1"/>
          </p:cNvGraphicFramePr>
          <p:nvPr>
            <p:extLst/>
          </p:nvPr>
        </p:nvGraphicFramePr>
        <p:xfrm>
          <a:off x="861495" y="5176094"/>
          <a:ext cx="3519487" cy="450850"/>
        </p:xfrm>
        <a:graphic>
          <a:graphicData uri="http://schemas.openxmlformats.org/presentationml/2006/ole">
            <mc:AlternateContent xmlns:mc="http://schemas.openxmlformats.org/markup-compatibility/2006">
              <mc:Choice xmlns:v="urn:schemas-microsoft-com:vml" Requires="v">
                <p:oleObj spid="_x0000_s25251" name="Equation" r:id="rId12" imgW="1879560" imgH="241200" progId="Equation.3">
                  <p:embed/>
                </p:oleObj>
              </mc:Choice>
              <mc:Fallback>
                <p:oleObj name="Equation" r:id="rId12" imgW="1879560" imgH="241200" progId="Equation.3">
                  <p:embed/>
                  <p:pic>
                    <p:nvPicPr>
                      <p:cNvPr id="32" name="Object 31"/>
                      <p:cNvPicPr/>
                      <p:nvPr/>
                    </p:nvPicPr>
                    <p:blipFill>
                      <a:blip r:embed="rId13"/>
                      <a:stretch>
                        <a:fillRect/>
                      </a:stretch>
                    </p:blipFill>
                    <p:spPr>
                      <a:xfrm>
                        <a:off x="861495" y="5176094"/>
                        <a:ext cx="3519487" cy="450850"/>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427038" y="6230218"/>
          <a:ext cx="1749563" cy="523415"/>
        </p:xfrm>
        <a:graphic>
          <a:graphicData uri="http://schemas.openxmlformats.org/presentationml/2006/ole">
            <mc:AlternateContent xmlns:mc="http://schemas.openxmlformats.org/markup-compatibility/2006">
              <mc:Choice xmlns:v="urn:schemas-microsoft-com:vml" Requires="v">
                <p:oleObj spid="_x0000_s25252" name="Equation" r:id="rId14" imgW="850680" imgH="253800" progId="Equation.3">
                  <p:embed/>
                </p:oleObj>
              </mc:Choice>
              <mc:Fallback>
                <p:oleObj name="Equation" r:id="rId14" imgW="850680" imgH="253800" progId="Equation.3">
                  <p:embed/>
                  <p:pic>
                    <p:nvPicPr>
                      <p:cNvPr id="21" name="Object 20"/>
                      <p:cNvPicPr>
                        <a:picLocks noChangeAspect="1" noChangeArrowheads="1"/>
                      </p:cNvPicPr>
                      <p:nvPr/>
                    </p:nvPicPr>
                    <p:blipFill>
                      <a:blip r:embed="rId15"/>
                      <a:srcRect/>
                      <a:stretch>
                        <a:fillRect/>
                      </a:stretch>
                    </p:blipFill>
                    <p:spPr bwMode="auto">
                      <a:xfrm>
                        <a:off x="427038" y="6230218"/>
                        <a:ext cx="1749563" cy="523415"/>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nvPr>
        </p:nvGraphicFramePr>
        <p:xfrm>
          <a:off x="4851296" y="6219549"/>
          <a:ext cx="1887950" cy="511917"/>
        </p:xfrm>
        <a:graphic>
          <a:graphicData uri="http://schemas.openxmlformats.org/presentationml/2006/ole">
            <mc:AlternateContent xmlns:mc="http://schemas.openxmlformats.org/markup-compatibility/2006">
              <mc:Choice xmlns:v="urn:schemas-microsoft-com:vml" Requires="v">
                <p:oleObj spid="_x0000_s25253" name="Equation" r:id="rId16" imgW="939600" imgH="253800" progId="Equation.3">
                  <p:embed/>
                </p:oleObj>
              </mc:Choice>
              <mc:Fallback>
                <p:oleObj name="Equation" r:id="rId16" imgW="939600" imgH="253800" progId="Equation.3">
                  <p:embed/>
                  <p:pic>
                    <p:nvPicPr>
                      <p:cNvPr id="22" name="Object 21"/>
                      <p:cNvPicPr>
                        <a:picLocks noChangeAspect="1" noChangeArrowheads="1"/>
                      </p:cNvPicPr>
                      <p:nvPr/>
                    </p:nvPicPr>
                    <p:blipFill>
                      <a:blip r:embed="rId17"/>
                      <a:srcRect/>
                      <a:stretch>
                        <a:fillRect/>
                      </a:stretch>
                    </p:blipFill>
                    <p:spPr bwMode="auto">
                      <a:xfrm>
                        <a:off x="4851296" y="6219549"/>
                        <a:ext cx="1887950" cy="511917"/>
                      </a:xfrm>
                      <a:prstGeom prst="rect">
                        <a:avLst/>
                      </a:prstGeom>
                      <a:noFill/>
                      <a:ln>
                        <a:noFill/>
                      </a:ln>
                      <a:extLst/>
                    </p:spPr>
                  </p:pic>
                </p:oleObj>
              </mc:Fallback>
            </mc:AlternateContent>
          </a:graphicData>
        </a:graphic>
      </p:graphicFrame>
      <p:sp>
        <p:nvSpPr>
          <p:cNvPr id="28" name="标题 1"/>
          <p:cNvSpPr>
            <a:spLocks noGrp="1"/>
          </p:cNvSpPr>
          <p:nvPr>
            <p:ph type="title"/>
          </p:nvPr>
        </p:nvSpPr>
        <p:spPr>
          <a:xfrm>
            <a:off x="898525" y="149801"/>
            <a:ext cx="7346950" cy="1004311"/>
          </a:xfrm>
        </p:spPr>
        <p:txBody>
          <a:bodyPr>
            <a:normAutofit/>
          </a:bodyPr>
          <a:lstStyle/>
          <a:p>
            <a:pPr algn="ctr"/>
            <a:r>
              <a:rPr lang="en-US" altLang="zh-CN" sz="3600" dirty="0">
                <a:solidFill>
                  <a:srgbClr val="005ADE"/>
                </a:solidFill>
              </a:rPr>
              <a:t>Effects of Correlation Structure</a:t>
            </a:r>
            <a:endParaRPr lang="zh-CN" altLang="en-US" sz="3600" dirty="0">
              <a:solidFill>
                <a:srgbClr val="005ADE"/>
              </a:solidFill>
            </a:endParaRPr>
          </a:p>
        </p:txBody>
      </p:sp>
    </p:spTree>
    <p:extLst>
      <p:ext uri="{BB962C8B-B14F-4D97-AF65-F5344CB8AC3E}">
        <p14:creationId xmlns:p14="http://schemas.microsoft.com/office/powerpoint/2010/main" val="167114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116767" y="2285007"/>
            <a:ext cx="7187784" cy="3126444"/>
          </a:xfrm>
          <a:prstGeom prst="rect">
            <a:avLst/>
          </a:prstGeom>
          <a:solidFill>
            <a:schemeClr val="bg2">
              <a:lumMod val="90000"/>
            </a:schemeClr>
          </a:solidFill>
          <a:ln w="9525" algn="ctr">
            <a:solidFill>
              <a:srgbClr val="000000"/>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364103" y="2370901"/>
                <a:ext cx="6693112" cy="2954655"/>
              </a:xfrm>
              <a:prstGeom prst="rect">
                <a:avLst/>
              </a:prstGeom>
              <a:noFill/>
            </p:spPr>
            <p:txBody>
              <a:bodyPr wrap="square" rtlCol="0">
                <a:spAutoFit/>
              </a:bodyPr>
              <a:lstStyle/>
              <a:p>
                <a:r>
                  <a:rPr lang="en-US" sz="2400" dirty="0"/>
                  <a:t>There will always exist layer weights </a:t>
                </a:r>
                <a14:m>
                  <m:oMath xmlns:m="http://schemas.openxmlformats.org/officeDocument/2006/math">
                    <m:r>
                      <a:rPr lang="en-US" sz="2400" i="1">
                        <a:latin typeface="Cambria Math" panose="02040503050406030204" pitchFamily="18" charset="0"/>
                      </a:rPr>
                      <m:t>𝑊</m:t>
                    </m:r>
                  </m:oMath>
                </a14:m>
                <a:r>
                  <a:rPr lang="en-US" sz="2400" dirty="0"/>
                  <a:t> and bias </a:t>
                </a:r>
                <a14:m>
                  <m:oMath xmlns:m="http://schemas.openxmlformats.org/officeDocument/2006/math">
                    <m:r>
                      <a:rPr lang="en-US" sz="2400" b="0" i="1" smtClean="0">
                        <a:latin typeface="Cambria Math" panose="02040503050406030204" pitchFamily="18" charset="0"/>
                      </a:rPr>
                      <m:t>𝑏</m:t>
                    </m:r>
                  </m:oMath>
                </a14:m>
                <a:r>
                  <a:rPr lang="en-US" sz="2400" dirty="0"/>
                  <a:t>  such that the </a:t>
                </a:r>
                <a:r>
                  <a:rPr lang="en-US" sz="2400" i="1" dirty="0"/>
                  <a:t>effective</a:t>
                </a:r>
                <a:r>
                  <a:rPr lang="en-US" sz="2400" dirty="0"/>
                  <a:t> RIP constant is reduced via</a:t>
                </a:r>
              </a:p>
              <a:p>
                <a:endParaRPr lang="en-US" dirty="0"/>
              </a:p>
              <a:p>
                <a:endParaRPr lang="en-US" dirty="0"/>
              </a:p>
              <a:p>
                <a:endParaRPr lang="en-US" dirty="0"/>
              </a:p>
              <a:p>
                <a:endParaRPr lang="en-US" dirty="0"/>
              </a:p>
              <a:p>
                <a:endParaRPr lang="en-US" dirty="0"/>
              </a:p>
              <a:p>
                <a:endParaRPr lang="en-US" sz="2400" dirty="0"/>
              </a:p>
              <a:p>
                <a:r>
                  <a:rPr lang="en-US" sz="2400" dirty="0"/>
                  <a:t>where </a:t>
                </a:r>
                <a14:m>
                  <m:oMath xmlns:m="http://schemas.openxmlformats.org/officeDocument/2006/math">
                    <m:r>
                      <m:rPr>
                        <m:sty m:val="p"/>
                      </m:rPr>
                      <a:rPr lang="en-US" sz="2400" b="0" i="0" smtClean="0">
                        <a:latin typeface="Cambria Math" panose="02040503050406030204" pitchFamily="18" charset="0"/>
                      </a:rPr>
                      <m:t>Ψ</m:t>
                    </m:r>
                  </m:oMath>
                </a14:m>
                <a:r>
                  <a:rPr lang="en-US" sz="2400" dirty="0"/>
                  <a:t> is arbitrary and </a:t>
                </a:r>
                <a14:m>
                  <m:oMath xmlns:m="http://schemas.openxmlformats.org/officeDocument/2006/math">
                    <m:r>
                      <m:rPr>
                        <m:sty m:val="p"/>
                      </m:rPr>
                      <a:rPr lang="en-US" altLang="zh-CN" sz="2400" i="1" dirty="0">
                        <a:latin typeface="Cambria Math" panose="02040503050406030204" pitchFamily="18" charset="0"/>
                      </a:rPr>
                      <m:t>D</m:t>
                    </m:r>
                  </m:oMath>
                </a14:m>
                <a:r>
                  <a:rPr lang="en-US" sz="2400" dirty="0"/>
                  <a:t> is diagonal.</a:t>
                </a:r>
              </a:p>
            </p:txBody>
          </p:sp>
        </mc:Choice>
        <mc:Fallback xmlns="">
          <p:sp>
            <p:nvSpPr>
              <p:cNvPr id="5" name="TextBox 4"/>
              <p:cNvSpPr txBox="1">
                <a:spLocks noRot="1" noChangeAspect="1" noMove="1" noResize="1" noEditPoints="1" noAdjustHandles="1" noChangeArrowheads="1" noChangeShapeType="1" noTextEdit="1"/>
              </p:cNvSpPr>
              <p:nvPr/>
            </p:nvSpPr>
            <p:spPr>
              <a:xfrm>
                <a:off x="1364103" y="2370901"/>
                <a:ext cx="6693112" cy="2954655"/>
              </a:xfrm>
              <a:prstGeom prst="rect">
                <a:avLst/>
              </a:prstGeom>
              <a:blipFill>
                <a:blip r:embed="rId3"/>
                <a:stretch>
                  <a:fillRect l="-1457" t="-1649" b="-3711"/>
                </a:stretch>
              </a:blipFill>
            </p:spPr>
            <p:txBody>
              <a:bodyPr/>
              <a:lstStyle/>
              <a:p>
                <a:r>
                  <a:rPr lang="en-US">
                    <a:noFill/>
                  </a:rPr>
                  <a:t> </a:t>
                </a:r>
              </a:p>
            </p:txBody>
          </p:sp>
        </mc:Fallback>
      </mc:AlternateContent>
      <p:sp>
        <p:nvSpPr>
          <p:cNvPr id="9" name="TextBox 8"/>
          <p:cNvSpPr txBox="1"/>
          <p:nvPr/>
        </p:nvSpPr>
        <p:spPr>
          <a:xfrm>
            <a:off x="1229194" y="1778934"/>
            <a:ext cx="1741182" cy="461665"/>
          </a:xfrm>
          <a:prstGeom prst="rect">
            <a:avLst/>
          </a:prstGeom>
          <a:noFill/>
        </p:spPr>
        <p:txBody>
          <a:bodyPr wrap="none" rtlCol="0">
            <a:spAutoFit/>
          </a:bodyPr>
          <a:lstStyle/>
          <a:p>
            <a:r>
              <a:rPr lang="en-US" sz="2400" b="1" dirty="0">
                <a:solidFill>
                  <a:srgbClr val="FF0000"/>
                </a:solidFill>
              </a:rPr>
              <a:t>Theorem 1</a:t>
            </a:r>
          </a:p>
        </p:txBody>
      </p:sp>
      <p:sp>
        <p:nvSpPr>
          <p:cNvPr id="10" name="Left Brace 6"/>
          <p:cNvSpPr>
            <a:spLocks/>
          </p:cNvSpPr>
          <p:nvPr/>
        </p:nvSpPr>
        <p:spPr bwMode="auto">
          <a:xfrm rot="16200000">
            <a:off x="2504886" y="3710845"/>
            <a:ext cx="132691" cy="697198"/>
          </a:xfrm>
          <a:prstGeom prst="leftBrace">
            <a:avLst>
              <a:gd name="adj1" fmla="val 8317"/>
              <a:gd name="adj2" fmla="val 50000"/>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599" tIns="45048" rIns="91599" bIns="45048"/>
          <a:lstStyle/>
          <a:p>
            <a:endParaRPr lang="en-US"/>
          </a:p>
        </p:txBody>
      </p:sp>
      <p:sp>
        <p:nvSpPr>
          <p:cNvPr id="11" name="TextBox 8"/>
          <p:cNvSpPr txBox="1">
            <a:spLocks noChangeArrowheads="1"/>
          </p:cNvSpPr>
          <p:nvPr/>
        </p:nvSpPr>
        <p:spPr bwMode="auto">
          <a:xfrm>
            <a:off x="1390778" y="4167754"/>
            <a:ext cx="2445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spcBef>
                <a:spcPct val="0"/>
              </a:spcBef>
            </a:pPr>
            <a:r>
              <a:rPr lang="en-US" dirty="0">
                <a:solidFill>
                  <a:srgbClr val="0000FF"/>
                </a:solidFill>
              </a:rPr>
              <a:t>effective RIP constant</a:t>
            </a:r>
          </a:p>
        </p:txBody>
      </p:sp>
      <p:sp>
        <p:nvSpPr>
          <p:cNvPr id="12" name="TextBox 11"/>
          <p:cNvSpPr txBox="1"/>
          <p:nvPr/>
        </p:nvSpPr>
        <p:spPr>
          <a:xfrm>
            <a:off x="2099785" y="6076616"/>
            <a:ext cx="5584927" cy="400110"/>
          </a:xfrm>
          <a:prstGeom prst="rect">
            <a:avLst/>
          </a:prstGeom>
          <a:noFill/>
        </p:spPr>
        <p:txBody>
          <a:bodyPr wrap="none" rtlCol="0">
            <a:spAutoFit/>
          </a:bodyPr>
          <a:lstStyle/>
          <a:p>
            <a:r>
              <a:rPr lang="en-US" sz="2000" b="1" i="1" dirty="0">
                <a:solidFill>
                  <a:srgbClr val="254CF3"/>
                </a:solidFill>
              </a:rPr>
              <a:t>It is therefore possible to reduce high RIP constants</a:t>
            </a:r>
          </a:p>
        </p:txBody>
      </p:sp>
      <p:sp>
        <p:nvSpPr>
          <p:cNvPr id="13" name="Left Brace 6"/>
          <p:cNvSpPr>
            <a:spLocks/>
          </p:cNvSpPr>
          <p:nvPr/>
        </p:nvSpPr>
        <p:spPr bwMode="auto">
          <a:xfrm rot="16200000">
            <a:off x="6447451" y="3719664"/>
            <a:ext cx="132691" cy="697198"/>
          </a:xfrm>
          <a:prstGeom prst="leftBrace">
            <a:avLst>
              <a:gd name="adj1" fmla="val 8317"/>
              <a:gd name="adj2" fmla="val 50000"/>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599" tIns="45048" rIns="91599" bIns="45048"/>
          <a:lstStyle/>
          <a:p>
            <a:endParaRPr lang="en-US"/>
          </a:p>
        </p:txBody>
      </p:sp>
      <p:sp>
        <p:nvSpPr>
          <p:cNvPr id="14" name="TextBox 8"/>
          <p:cNvSpPr txBox="1">
            <a:spLocks noChangeArrowheads="1"/>
          </p:cNvSpPr>
          <p:nvPr/>
        </p:nvSpPr>
        <p:spPr bwMode="auto">
          <a:xfrm>
            <a:off x="5380727" y="4176573"/>
            <a:ext cx="2350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spcBef>
                <a:spcPct val="0"/>
              </a:spcBef>
            </a:pPr>
            <a:r>
              <a:rPr lang="en-US" dirty="0">
                <a:solidFill>
                  <a:srgbClr val="0000FF"/>
                </a:solidFill>
              </a:rPr>
              <a:t>original RIP constant</a:t>
            </a:r>
          </a:p>
        </p:txBody>
      </p:sp>
      <p:sp>
        <p:nvSpPr>
          <p:cNvPr id="15" name="标题 1"/>
          <p:cNvSpPr>
            <a:spLocks noGrp="1"/>
          </p:cNvSpPr>
          <p:nvPr>
            <p:ph type="title"/>
          </p:nvPr>
        </p:nvSpPr>
        <p:spPr>
          <a:xfrm>
            <a:off x="898525" y="149801"/>
            <a:ext cx="7346950" cy="1004311"/>
          </a:xfrm>
        </p:spPr>
        <p:txBody>
          <a:bodyPr>
            <a:normAutofit fontScale="90000"/>
          </a:bodyPr>
          <a:lstStyle/>
          <a:p>
            <a:pPr algn="ctr"/>
            <a:r>
              <a:rPr lang="en-US" altLang="zh-CN" sz="3600" dirty="0">
                <a:solidFill>
                  <a:srgbClr val="005ADE"/>
                </a:solidFill>
              </a:rPr>
              <a:t>Performance Bound with Learned Layer Weights</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2" name="Rectangle 1"/>
              <p:cNvSpPr/>
              <p:nvPr/>
            </p:nvSpPr>
            <p:spPr>
              <a:xfrm>
                <a:off x="2001207" y="3399647"/>
                <a:ext cx="5215595" cy="571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𝛿</m:t>
                          </m:r>
                        </m:e>
                        <m:sub>
                          <m:r>
                            <a:rPr lang="en-US" sz="2400" b="0" i="1" smtClean="0">
                              <a:latin typeface="Cambria Math" panose="02040503050406030204" pitchFamily="18" charset="0"/>
                            </a:rPr>
                            <m:t>3</m:t>
                          </m:r>
                          <m:r>
                            <a:rPr lang="en-US" sz="2400" b="0" i="1" smtClean="0">
                              <a:latin typeface="Cambria Math" panose="02040503050406030204" pitchFamily="18" charset="0"/>
                            </a:rPr>
                            <m:t>𝑘</m:t>
                          </m:r>
                        </m:sub>
                        <m:sup>
                          <m:r>
                            <a:rPr lang="en-US" sz="2400" b="0" i="1" smtClean="0">
                              <a:latin typeface="Cambria Math" panose="02040503050406030204" pitchFamily="18" charset="0"/>
                            </a:rPr>
                            <m:t>∗</m:t>
                          </m:r>
                        </m:sup>
                      </m:sSubSup>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Φ</m:t>
                          </m:r>
                        </m:e>
                      </m:d>
                      <m:r>
                        <a:rPr lang="en-US" sz="2400" b="0" i="1" smtClean="0">
                          <a:latin typeface="Cambria Math" panose="02040503050406030204" pitchFamily="18" charset="0"/>
                        </a:rPr>
                        <m:t>  =  </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inf</m:t>
                              </m:r>
                            </m:e>
                            <m:lim>
                              <m:r>
                                <m:rPr>
                                  <m:sty m:val="p"/>
                                </m:rPr>
                                <a:rPr lang="en-US" sz="2400" b="0" i="0" smtClean="0">
                                  <a:latin typeface="Cambria Math" panose="02040503050406030204" pitchFamily="18" charset="0"/>
                                </a:rPr>
                                <m:t>Ψ</m:t>
                              </m:r>
                              <m:r>
                                <a:rPr lang="en-US" sz="2400" b="0" i="1" smtClean="0">
                                  <a:latin typeface="Cambria Math" panose="02040503050406030204" pitchFamily="18" charset="0"/>
                                </a:rPr>
                                <m:t> </m:t>
                              </m:r>
                              <m:r>
                                <a:rPr lang="en-US" sz="2400" b="0" i="1" smtClean="0">
                                  <a:latin typeface="Cambria Math" panose="02040503050406030204" pitchFamily="18" charset="0"/>
                                </a:rPr>
                                <m:t>𝐷</m:t>
                              </m:r>
                            </m:lim>
                          </m:limLow>
                        </m:fName>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𝛿</m:t>
                              </m:r>
                            </m:e>
                            <m:sub>
                              <m:r>
                                <a:rPr lang="en-US" sz="2400" b="0" i="1" smtClean="0">
                                  <a:latin typeface="Cambria Math" panose="02040503050406030204" pitchFamily="18" charset="0"/>
                                </a:rPr>
                                <m:t>3</m:t>
                              </m:r>
                              <m:r>
                                <a:rPr lang="en-US" sz="2400" b="0" i="1" smtClean="0">
                                  <a:latin typeface="Cambria Math" panose="02040503050406030204" pitchFamily="18" charset="0"/>
                                </a:rPr>
                                <m:t>𝑘</m:t>
                              </m:r>
                            </m:sub>
                            <m:sup>
                              <m:r>
                                <a:rPr lang="en-US" sz="2400" b="0" i="1" smtClean="0">
                                  <a:latin typeface="Cambria Math" panose="02040503050406030204" pitchFamily="18" charset="0"/>
                                </a:rPr>
                                <m:t>∗</m:t>
                              </m:r>
                            </m:sup>
                          </m:sSubSup>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ΨΦ</m:t>
                              </m:r>
                              <m:r>
                                <a:rPr lang="en-US" sz="2400" b="0" i="1" smtClean="0">
                                  <a:latin typeface="Cambria Math" panose="02040503050406030204" pitchFamily="18" charset="0"/>
                                </a:rPr>
                                <m:t>𝐷</m:t>
                              </m:r>
                            </m:e>
                          </m:d>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3</m:t>
                              </m:r>
                              <m:r>
                                <a:rPr lang="en-US" sz="2400" b="0" i="1" smtClean="0">
                                  <a:latin typeface="Cambria Math" panose="02040503050406030204" pitchFamily="18" charset="0"/>
                                </a:rPr>
                                <m:t>𝑘</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e>
                      </m:func>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2001207" y="3399647"/>
                <a:ext cx="5215595" cy="571247"/>
              </a:xfrm>
              <a:prstGeom prst="rect">
                <a:avLst/>
              </a:prstGeom>
              <a:blipFill>
                <a:blip r:embed="rId4"/>
                <a:stretch>
                  <a:fillRect b="-5376"/>
                </a:stretch>
              </a:blipFill>
            </p:spPr>
            <p:txBody>
              <a:bodyPr/>
              <a:lstStyle/>
              <a:p>
                <a:r>
                  <a:rPr lang="en-US">
                    <a:noFill/>
                  </a:rPr>
                  <a:t> </a:t>
                </a:r>
              </a:p>
            </p:txBody>
          </p:sp>
        </mc:Fallback>
      </mc:AlternateContent>
      <p:sp>
        <p:nvSpPr>
          <p:cNvPr id="3" name="Rectangle 2"/>
          <p:cNvSpPr/>
          <p:nvPr/>
        </p:nvSpPr>
        <p:spPr>
          <a:xfrm>
            <a:off x="6555953" y="5515326"/>
            <a:ext cx="1821589" cy="400110"/>
          </a:xfrm>
          <a:prstGeom prst="rect">
            <a:avLst/>
          </a:prstGeom>
        </p:spPr>
        <p:txBody>
          <a:bodyPr wrap="none">
            <a:spAutoFit/>
          </a:bodyPr>
          <a:lstStyle/>
          <a:p>
            <a:r>
              <a:rPr lang="en-US" sz="2000" dirty="0"/>
              <a:t>[Xin et al. 2016]</a:t>
            </a:r>
          </a:p>
        </p:txBody>
      </p:sp>
    </p:spTree>
    <p:extLst>
      <p:ext uri="{BB962C8B-B14F-4D97-AF65-F5344CB8AC3E}">
        <p14:creationId xmlns:p14="http://schemas.microsoft.com/office/powerpoint/2010/main" val="373820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143580" y="2026966"/>
            <a:ext cx="7237095" cy="3548334"/>
          </a:xfrm>
          <a:prstGeom prst="rect">
            <a:avLst/>
          </a:prstGeom>
          <a:solidFill>
            <a:schemeClr val="bg2">
              <a:lumMod val="90000"/>
            </a:schemeClr>
          </a:solidFill>
          <a:ln w="9525" algn="ctr">
            <a:solidFill>
              <a:srgbClr val="000000"/>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endParaRPr lang="en-US" dirty="0"/>
          </a:p>
        </p:txBody>
      </p:sp>
      <p:sp>
        <p:nvSpPr>
          <p:cNvPr id="17" name="TextBox 16"/>
          <p:cNvSpPr txBox="1"/>
          <p:nvPr/>
        </p:nvSpPr>
        <p:spPr>
          <a:xfrm>
            <a:off x="1289139" y="6036843"/>
            <a:ext cx="6565722" cy="707886"/>
          </a:xfrm>
          <a:prstGeom prst="rect">
            <a:avLst/>
          </a:prstGeom>
          <a:noFill/>
        </p:spPr>
        <p:txBody>
          <a:bodyPr wrap="square" rtlCol="0">
            <a:spAutoFit/>
          </a:bodyPr>
          <a:lstStyle/>
          <a:p>
            <a:r>
              <a:rPr lang="en-US" sz="2000" b="1" i="1" dirty="0">
                <a:solidFill>
                  <a:srgbClr val="254CF3"/>
                </a:solidFill>
              </a:rPr>
              <a:t>So we can ‘undo’ low rank correlations that would otherwise produce a high RIP constant …</a:t>
            </a:r>
          </a:p>
        </p:txBody>
      </p:sp>
      <mc:AlternateContent xmlns:mc="http://schemas.openxmlformats.org/markup-compatibility/2006" xmlns:a14="http://schemas.microsoft.com/office/drawing/2010/main">
        <mc:Choice Requires="a14">
          <p:sp>
            <p:nvSpPr>
              <p:cNvPr id="18" name="TextBox 17"/>
              <p:cNvSpPr txBox="1"/>
              <p:nvPr/>
            </p:nvSpPr>
            <p:spPr>
              <a:xfrm>
                <a:off x="1220283" y="2066385"/>
                <a:ext cx="6957716" cy="2703561"/>
              </a:xfrm>
              <a:prstGeom prst="rect">
                <a:avLst/>
              </a:prstGeom>
              <a:noFill/>
            </p:spPr>
            <p:txBody>
              <a:bodyPr wrap="square" rtlCol="0">
                <a:spAutoFit/>
              </a:bodyPr>
              <a:lstStyle/>
              <a:p>
                <a:r>
                  <a:rPr lang="en-US" sz="2400" dirty="0"/>
                  <a:t>Suppose we have correlated dictionary formed via</a:t>
                </a:r>
              </a:p>
              <a:p>
                <a:endParaRPr lang="en-US" sz="2400" dirty="0"/>
              </a:p>
              <a:p>
                <a:endParaRPr lang="en-US" sz="2400" dirty="0"/>
              </a:p>
              <a:p>
                <a:endParaRPr lang="en-US" sz="2400" dirty="0"/>
              </a:p>
              <a:p>
                <a:endParaRPr lang="en-US" sz="2400" dirty="0"/>
              </a:p>
              <a:p>
                <a:r>
                  <a:rPr lang="en-US" sz="2400" dirty="0"/>
                  <a:t>With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Φ</m:t>
                        </m:r>
                      </m:e>
                      <m:sub>
                        <m:d>
                          <m:dPr>
                            <m:ctrlPr>
                              <a:rPr lang="en-US" sz="2400" i="1">
                                <a:latin typeface="Cambria Math" panose="02040503050406030204" pitchFamily="18" charset="0"/>
                              </a:rPr>
                            </m:ctrlPr>
                          </m:dPr>
                          <m:e>
                            <m:r>
                              <a:rPr lang="en-US" sz="2400" i="1">
                                <a:latin typeface="Cambria Math" panose="02040503050406030204" pitchFamily="18" charset="0"/>
                              </a:rPr>
                              <m:t>𝑢𝑛𝑐𝑜𝑟</m:t>
                            </m:r>
                          </m:e>
                        </m:d>
                      </m:sub>
                    </m:sSub>
                  </m:oMath>
                </a14:m>
                <a:r>
                  <a:rPr lang="en-US" sz="2400" dirty="0"/>
                  <a:t> </a:t>
                </a:r>
                <a:r>
                  <a:rPr lang="en-US" sz="2400" dirty="0">
                    <a:sym typeface="Wingdings" panose="05000000000000000000" pitchFamily="2" charset="2"/>
                  </a:rPr>
                  <a:t> </a:t>
                </a:r>
                <a:r>
                  <a:rPr lang="en-US" sz="2400" dirty="0" err="1">
                    <a:sym typeface="Wingdings" panose="05000000000000000000" pitchFamily="2" charset="2"/>
                  </a:rPr>
                  <a:t>iid</a:t>
                </a:r>
                <a:r>
                  <a:rPr lang="en-US" sz="2400" dirty="0">
                    <a:sym typeface="Wingdings" panose="05000000000000000000" pitchFamily="2" charset="2"/>
                  </a:rPr>
                  <a:t> </a:t>
                </a:r>
                <a14:m>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(0,</m:t>
                    </m:r>
                    <m:r>
                      <a:rPr lang="en-US" sz="2400" b="0" i="1" smtClean="0">
                        <a:latin typeface="Cambria Math" panose="02040503050406030204" pitchFamily="18" charset="0"/>
                      </a:rPr>
                      <m:t>𝜈</m:t>
                    </m:r>
                    <m:r>
                      <a:rPr lang="en-US" sz="2400" b="0" i="1" smtClean="0">
                        <a:latin typeface="Cambria Math" panose="02040503050406030204" pitchFamily="18" charset="0"/>
                      </a:rPr>
                      <m:t>)</m:t>
                    </m:r>
                  </m:oMath>
                </a14:m>
                <a:r>
                  <a:rPr lang="en-US" sz="2400" dirty="0"/>
                  <a:t>  entries and </a:t>
                </a:r>
                <a14:m>
                  <m:oMath xmlns:m="http://schemas.openxmlformats.org/officeDocument/2006/math">
                    <m:r>
                      <m:rPr>
                        <m:sty m:val="p"/>
                      </m:rPr>
                      <a:rPr lang="en-US" sz="2400" b="0" i="0" smtClean="0">
                        <a:latin typeface="Cambria Math" panose="02040503050406030204" pitchFamily="18" charset="0"/>
                      </a:rPr>
                      <m:t>Δ</m:t>
                    </m:r>
                  </m:oMath>
                </a14:m>
                <a:r>
                  <a:rPr lang="en-US" sz="2400" dirty="0"/>
                  <a:t> sufficiently low rank.  Then</a:t>
                </a:r>
              </a:p>
            </p:txBody>
          </p:sp>
        </mc:Choice>
        <mc:Fallback xmlns="">
          <p:sp>
            <p:nvSpPr>
              <p:cNvPr id="18" name="TextBox 17"/>
              <p:cNvSpPr txBox="1">
                <a:spLocks noRot="1" noChangeAspect="1" noMove="1" noResize="1" noEditPoints="1" noAdjustHandles="1" noChangeArrowheads="1" noChangeShapeType="1" noTextEdit="1"/>
              </p:cNvSpPr>
              <p:nvPr/>
            </p:nvSpPr>
            <p:spPr>
              <a:xfrm>
                <a:off x="1220283" y="2066385"/>
                <a:ext cx="6957716" cy="2703561"/>
              </a:xfrm>
              <a:prstGeom prst="rect">
                <a:avLst/>
              </a:prstGeom>
              <a:blipFill>
                <a:blip r:embed="rId4"/>
                <a:stretch>
                  <a:fillRect l="-1313" t="-1806" r="-1313" b="-4289"/>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124612962"/>
              </p:ext>
            </p:extLst>
          </p:nvPr>
        </p:nvGraphicFramePr>
        <p:xfrm>
          <a:off x="2669088" y="4825925"/>
          <a:ext cx="4159250" cy="512762"/>
        </p:xfrm>
        <a:graphic>
          <a:graphicData uri="http://schemas.openxmlformats.org/presentationml/2006/ole">
            <mc:AlternateContent xmlns:mc="http://schemas.openxmlformats.org/markup-compatibility/2006">
              <mc:Choice xmlns:v="urn:schemas-microsoft-com:vml" Requires="v">
                <p:oleObj spid="_x0000_s8804" name="Equation" r:id="rId5" imgW="2057400" imgH="253800" progId="Equation.3">
                  <p:embed/>
                </p:oleObj>
              </mc:Choice>
              <mc:Fallback>
                <p:oleObj name="Equation" r:id="rId5" imgW="2057400" imgH="253800" progId="Equation.3">
                  <p:embed/>
                  <p:pic>
                    <p:nvPicPr>
                      <p:cNvPr id="20" name="Object 19"/>
                      <p:cNvPicPr>
                        <a:picLocks noChangeAspect="1" noChangeArrowheads="1"/>
                      </p:cNvPicPr>
                      <p:nvPr/>
                    </p:nvPicPr>
                    <p:blipFill>
                      <a:blip r:embed="rId6"/>
                      <a:srcRect/>
                      <a:stretch>
                        <a:fillRect/>
                      </a:stretch>
                    </p:blipFill>
                    <p:spPr bwMode="auto">
                      <a:xfrm>
                        <a:off x="2669088" y="4825925"/>
                        <a:ext cx="4159250" cy="512762"/>
                      </a:xfrm>
                      <a:prstGeom prst="rect">
                        <a:avLst/>
                      </a:prstGeom>
                      <a:noFill/>
                      <a:ln>
                        <a:noFill/>
                      </a:ln>
                      <a:extLst/>
                    </p:spPr>
                  </p:pic>
                </p:oleObj>
              </mc:Fallback>
            </mc:AlternateContent>
          </a:graphicData>
        </a:graphic>
      </p:graphicFrame>
      <p:sp>
        <p:nvSpPr>
          <p:cNvPr id="24" name="TextBox 23"/>
          <p:cNvSpPr txBox="1"/>
          <p:nvPr/>
        </p:nvSpPr>
        <p:spPr>
          <a:xfrm>
            <a:off x="1151961" y="1565423"/>
            <a:ext cx="1741182" cy="461665"/>
          </a:xfrm>
          <a:prstGeom prst="rect">
            <a:avLst/>
          </a:prstGeom>
          <a:noFill/>
        </p:spPr>
        <p:txBody>
          <a:bodyPr wrap="none" rtlCol="0">
            <a:spAutoFit/>
          </a:bodyPr>
          <a:lstStyle/>
          <a:p>
            <a:r>
              <a:rPr lang="en-US" sz="2400" b="1" dirty="0">
                <a:solidFill>
                  <a:srgbClr val="FF0000"/>
                </a:solidFill>
              </a:rPr>
              <a:t>Theorem 2</a:t>
            </a:r>
          </a:p>
        </p:txBody>
      </p:sp>
      <p:sp>
        <p:nvSpPr>
          <p:cNvPr id="11" name="Left Brace 6"/>
          <p:cNvSpPr>
            <a:spLocks/>
          </p:cNvSpPr>
          <p:nvPr/>
        </p:nvSpPr>
        <p:spPr bwMode="auto">
          <a:xfrm rot="16200000">
            <a:off x="3648115" y="2853928"/>
            <a:ext cx="132691" cy="697198"/>
          </a:xfrm>
          <a:prstGeom prst="leftBrace">
            <a:avLst>
              <a:gd name="adj1" fmla="val 8317"/>
              <a:gd name="adj2" fmla="val 50000"/>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599" tIns="45048" rIns="91599" bIns="45048"/>
          <a:lstStyle/>
          <a:p>
            <a:endParaRPr lang="en-US"/>
          </a:p>
        </p:txBody>
      </p:sp>
      <p:sp>
        <p:nvSpPr>
          <p:cNvPr id="12" name="TextBox 8"/>
          <p:cNvSpPr txBox="1">
            <a:spLocks noChangeArrowheads="1"/>
          </p:cNvSpPr>
          <p:nvPr/>
        </p:nvSpPr>
        <p:spPr bwMode="auto">
          <a:xfrm>
            <a:off x="3179280" y="3310837"/>
            <a:ext cx="115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spcBef>
                <a:spcPct val="0"/>
              </a:spcBef>
            </a:pPr>
            <a:r>
              <a:rPr lang="en-US" dirty="0">
                <a:solidFill>
                  <a:srgbClr val="0000FF"/>
                </a:solidFill>
              </a:rPr>
              <a:t>large RIP</a:t>
            </a:r>
          </a:p>
        </p:txBody>
      </p:sp>
      <p:sp>
        <p:nvSpPr>
          <p:cNvPr id="13" name="Left Brace 6"/>
          <p:cNvSpPr>
            <a:spLocks/>
          </p:cNvSpPr>
          <p:nvPr/>
        </p:nvSpPr>
        <p:spPr bwMode="auto">
          <a:xfrm rot="16200000">
            <a:off x="4885350" y="2825216"/>
            <a:ext cx="135120" cy="752192"/>
          </a:xfrm>
          <a:prstGeom prst="leftBrace">
            <a:avLst>
              <a:gd name="adj1" fmla="val 8317"/>
              <a:gd name="adj2" fmla="val 50000"/>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599" tIns="45048" rIns="91599" bIns="45048"/>
          <a:lstStyle/>
          <a:p>
            <a:endParaRPr lang="en-US"/>
          </a:p>
        </p:txBody>
      </p:sp>
      <p:sp>
        <p:nvSpPr>
          <p:cNvPr id="14" name="TextBox 8"/>
          <p:cNvSpPr txBox="1">
            <a:spLocks noChangeArrowheads="1"/>
          </p:cNvSpPr>
          <p:nvPr/>
        </p:nvSpPr>
        <p:spPr bwMode="auto">
          <a:xfrm>
            <a:off x="4367086" y="3308408"/>
            <a:ext cx="12009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spcBef>
                <a:spcPct val="0"/>
              </a:spcBef>
            </a:pPr>
            <a:r>
              <a:rPr lang="en-US" dirty="0">
                <a:solidFill>
                  <a:srgbClr val="0000FF"/>
                </a:solidFill>
              </a:rPr>
              <a:t>small RIP</a:t>
            </a:r>
          </a:p>
        </p:txBody>
      </p:sp>
      <p:sp>
        <p:nvSpPr>
          <p:cNvPr id="16" name="标题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Practical Consequences</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15" name="Rectangle 14"/>
              <p:cNvSpPr/>
              <p:nvPr/>
            </p:nvSpPr>
            <p:spPr>
              <a:xfrm>
                <a:off x="3167684" y="2636500"/>
                <a:ext cx="3188886" cy="497252"/>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m:t>
                        </m:r>
                        <m:r>
                          <a:rPr lang="en-US" sz="2400" b="0" i="1" smtClean="0">
                            <a:latin typeface="Cambria Math" panose="02040503050406030204" pitchFamily="18" charset="0"/>
                          </a:rPr>
                          <m:t>𝑐𝑜𝑟</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𝑢𝑛𝑐𝑜𝑟</m:t>
                            </m:r>
                          </m:e>
                        </m:d>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Δ</m:t>
                    </m:r>
                  </m:oMath>
                </a14:m>
                <a:r>
                  <a:rPr lang="en-US" sz="2400" dirty="0"/>
                  <a:t> </a:t>
                </a:r>
              </a:p>
            </p:txBody>
          </p:sp>
        </mc:Choice>
        <mc:Fallback xmlns="">
          <p:sp>
            <p:nvSpPr>
              <p:cNvPr id="15" name="Rectangle 14"/>
              <p:cNvSpPr>
                <a:spLocks noRot="1" noChangeAspect="1" noMove="1" noResize="1" noEditPoints="1" noAdjustHandles="1" noChangeArrowheads="1" noChangeShapeType="1" noTextEdit="1"/>
              </p:cNvSpPr>
              <p:nvPr/>
            </p:nvSpPr>
            <p:spPr>
              <a:xfrm>
                <a:off x="3167684" y="2636500"/>
                <a:ext cx="3188886" cy="497252"/>
              </a:xfrm>
              <a:prstGeom prst="rect">
                <a:avLst/>
              </a:prstGeom>
              <a:blipFill>
                <a:blip r:embed="rId7"/>
                <a:stretch>
                  <a:fillRect l="-574" b="-10976"/>
                </a:stretch>
              </a:blipFill>
            </p:spPr>
            <p:txBody>
              <a:bodyPr/>
              <a:lstStyle/>
              <a:p>
                <a:r>
                  <a:rPr lang="en-US">
                    <a:noFill/>
                  </a:rPr>
                  <a:t> </a:t>
                </a:r>
              </a:p>
            </p:txBody>
          </p:sp>
        </mc:Fallback>
      </mc:AlternateContent>
      <p:sp>
        <p:nvSpPr>
          <p:cNvPr id="2" name="Rectangle 1"/>
          <p:cNvSpPr/>
          <p:nvPr/>
        </p:nvSpPr>
        <p:spPr>
          <a:xfrm>
            <a:off x="6720862" y="5676555"/>
            <a:ext cx="1821589" cy="400110"/>
          </a:xfrm>
          <a:prstGeom prst="rect">
            <a:avLst/>
          </a:prstGeom>
        </p:spPr>
        <p:txBody>
          <a:bodyPr wrap="none">
            <a:spAutoFit/>
          </a:bodyPr>
          <a:lstStyle/>
          <a:p>
            <a:r>
              <a:rPr lang="en-US" sz="2000" dirty="0"/>
              <a:t>[Xin et al. 2016]</a:t>
            </a:r>
          </a:p>
        </p:txBody>
      </p:sp>
    </p:spTree>
    <p:extLst>
      <p:ext uri="{BB962C8B-B14F-4D97-AF65-F5344CB8AC3E}">
        <p14:creationId xmlns:p14="http://schemas.microsoft.com/office/powerpoint/2010/main" val="383514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07376" y="2225889"/>
            <a:ext cx="4015904" cy="3061468"/>
          </a:xfrm>
          <a:prstGeom prst="rect">
            <a:avLst/>
          </a:prstGeom>
          <a:solidFill>
            <a:schemeClr val="bg2">
              <a:lumMod val="9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grpSp>
        <p:nvGrpSpPr>
          <p:cNvPr id="23" name="Group 22"/>
          <p:cNvGrpSpPr/>
          <p:nvPr/>
        </p:nvGrpSpPr>
        <p:grpSpPr>
          <a:xfrm>
            <a:off x="1146701" y="1911878"/>
            <a:ext cx="2481758" cy="3554352"/>
            <a:chOff x="697278" y="3060193"/>
            <a:chExt cx="2481758" cy="3554352"/>
          </a:xfrm>
        </p:grpSpPr>
        <p:sp>
          <p:nvSpPr>
            <p:cNvPr id="24" name="Rounded Rectangle 23"/>
            <p:cNvSpPr/>
            <p:nvPr/>
          </p:nvSpPr>
          <p:spPr>
            <a:xfrm>
              <a:off x="697280" y="3350125"/>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697281" y="3905880"/>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697279" y="4349777"/>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697280" y="4905532"/>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ounded Rectangle 27"/>
            <p:cNvSpPr/>
            <p:nvPr/>
          </p:nvSpPr>
          <p:spPr>
            <a:xfrm>
              <a:off x="697278" y="5606083"/>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ounded Rectangle 28"/>
            <p:cNvSpPr/>
            <p:nvPr/>
          </p:nvSpPr>
          <p:spPr>
            <a:xfrm>
              <a:off x="697279" y="6161838"/>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Arrow Connector 29"/>
            <p:cNvCxnSpPr>
              <a:stCxn id="25" idx="2"/>
              <a:endCxn id="26" idx="0"/>
            </p:cNvCxnSpPr>
            <p:nvPr/>
          </p:nvCxnSpPr>
          <p:spPr>
            <a:xfrm flipH="1">
              <a:off x="1938157" y="4059251"/>
              <a:ext cx="2" cy="290526"/>
            </a:xfrm>
            <a:prstGeom prst="straightConnector1">
              <a:avLst/>
            </a:prstGeom>
            <a:noFill/>
            <a:ln w="19050" cap="flat" cmpd="sng" algn="ctr">
              <a:solidFill>
                <a:srgbClr val="FF0000"/>
              </a:solidFill>
              <a:prstDash val="solid"/>
              <a:miter lim="800000"/>
              <a:tailEnd type="triangle"/>
            </a:ln>
            <a:effectLst/>
          </p:spPr>
        </p:cxnSp>
        <p:cxnSp>
          <p:nvCxnSpPr>
            <p:cNvPr id="31" name="Straight Arrow Connector 30"/>
            <p:cNvCxnSpPr>
              <a:stCxn id="24" idx="2"/>
              <a:endCxn id="25" idx="0"/>
            </p:cNvCxnSpPr>
            <p:nvPr/>
          </p:nvCxnSpPr>
          <p:spPr>
            <a:xfrm>
              <a:off x="1938158" y="3760150"/>
              <a:ext cx="1" cy="145730"/>
            </a:xfrm>
            <a:prstGeom prst="straightConnector1">
              <a:avLst/>
            </a:prstGeom>
            <a:noFill/>
            <a:ln w="19050" cap="flat" cmpd="sng" algn="ctr">
              <a:solidFill>
                <a:srgbClr val="FF0000"/>
              </a:solidFill>
              <a:prstDash val="solid"/>
              <a:miter lim="800000"/>
              <a:tailEnd type="triangle"/>
            </a:ln>
            <a:effectLst/>
          </p:spPr>
        </p:cxnSp>
        <p:cxnSp>
          <p:nvCxnSpPr>
            <p:cNvPr id="32" name="Straight Arrow Connector 31"/>
            <p:cNvCxnSpPr/>
            <p:nvPr/>
          </p:nvCxnSpPr>
          <p:spPr>
            <a:xfrm>
              <a:off x="1938154" y="4764216"/>
              <a:ext cx="1" cy="145730"/>
            </a:xfrm>
            <a:prstGeom prst="straightConnector1">
              <a:avLst/>
            </a:prstGeom>
            <a:noFill/>
            <a:ln w="19050" cap="flat" cmpd="sng" algn="ctr">
              <a:solidFill>
                <a:srgbClr val="FF0000"/>
              </a:solidFill>
              <a:prstDash val="solid"/>
              <a:miter lim="800000"/>
              <a:tailEnd type="triangle"/>
            </a:ln>
            <a:effectLst/>
          </p:spPr>
        </p:cxnSp>
        <p:cxnSp>
          <p:nvCxnSpPr>
            <p:cNvPr id="33" name="Straight Arrow Connector 32"/>
            <p:cNvCxnSpPr/>
            <p:nvPr/>
          </p:nvCxnSpPr>
          <p:spPr>
            <a:xfrm>
              <a:off x="1938154" y="5058436"/>
              <a:ext cx="0" cy="145263"/>
            </a:xfrm>
            <a:prstGeom prst="straightConnector1">
              <a:avLst/>
            </a:prstGeom>
            <a:noFill/>
            <a:ln w="19050" cap="flat" cmpd="sng" algn="ctr">
              <a:solidFill>
                <a:srgbClr val="FF0000"/>
              </a:solidFill>
              <a:prstDash val="solid"/>
              <a:miter lim="800000"/>
              <a:tailEnd type="triangle"/>
            </a:ln>
            <a:effectLst/>
          </p:spPr>
        </p:cxnSp>
        <p:sp>
          <p:nvSpPr>
            <p:cNvPr id="34" name="TextBox 33"/>
            <p:cNvSpPr txBox="1"/>
            <p:nvPr/>
          </p:nvSpPr>
          <p:spPr>
            <a:xfrm>
              <a:off x="1770301" y="5221597"/>
              <a:ext cx="461665" cy="24782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a:t>
              </a:r>
            </a:p>
          </p:txBody>
        </p:sp>
        <p:cxnSp>
          <p:nvCxnSpPr>
            <p:cNvPr id="35" name="Straight Arrow Connector 34"/>
            <p:cNvCxnSpPr>
              <a:endCxn id="28" idx="0"/>
            </p:cNvCxnSpPr>
            <p:nvPr/>
          </p:nvCxnSpPr>
          <p:spPr>
            <a:xfrm>
              <a:off x="1938154" y="5502800"/>
              <a:ext cx="2" cy="103283"/>
            </a:xfrm>
            <a:prstGeom prst="straightConnector1">
              <a:avLst/>
            </a:prstGeom>
            <a:noFill/>
            <a:ln w="19050" cap="flat" cmpd="sng" algn="ctr">
              <a:solidFill>
                <a:srgbClr val="FF0000"/>
              </a:solidFill>
              <a:prstDash val="solid"/>
              <a:miter lim="800000"/>
              <a:tailEnd type="triangle"/>
            </a:ln>
            <a:effectLst/>
          </p:spPr>
        </p:cxnSp>
        <p:cxnSp>
          <p:nvCxnSpPr>
            <p:cNvPr id="36" name="Straight Arrow Connector 35"/>
            <p:cNvCxnSpPr/>
            <p:nvPr/>
          </p:nvCxnSpPr>
          <p:spPr>
            <a:xfrm flipH="1">
              <a:off x="1938154" y="6324019"/>
              <a:ext cx="2" cy="290526"/>
            </a:xfrm>
            <a:prstGeom prst="straightConnector1">
              <a:avLst/>
            </a:prstGeom>
            <a:noFill/>
            <a:ln w="19050" cap="flat" cmpd="sng" algn="ctr">
              <a:solidFill>
                <a:srgbClr val="FF0000"/>
              </a:solidFill>
              <a:prstDash val="solid"/>
              <a:miter lim="800000"/>
              <a:tailEnd type="triangle"/>
            </a:ln>
            <a:effectLst/>
          </p:spPr>
        </p:cxnSp>
        <p:cxnSp>
          <p:nvCxnSpPr>
            <p:cNvPr id="37" name="Straight Arrow Connector 36"/>
            <p:cNvCxnSpPr/>
            <p:nvPr/>
          </p:nvCxnSpPr>
          <p:spPr>
            <a:xfrm>
              <a:off x="1938154" y="6016108"/>
              <a:ext cx="1" cy="145730"/>
            </a:xfrm>
            <a:prstGeom prst="straightConnector1">
              <a:avLst/>
            </a:prstGeom>
            <a:noFill/>
            <a:ln w="19050" cap="flat" cmpd="sng" algn="ctr">
              <a:solidFill>
                <a:srgbClr val="FF0000"/>
              </a:solidFill>
              <a:prstDash val="solid"/>
              <a:miter lim="800000"/>
              <a:tailEnd type="triangle"/>
            </a:ln>
            <a:effectLst/>
          </p:spPr>
        </p:cxnSp>
        <p:cxnSp>
          <p:nvCxnSpPr>
            <p:cNvPr id="38" name="Straight Arrow Connector 37"/>
            <p:cNvCxnSpPr/>
            <p:nvPr/>
          </p:nvCxnSpPr>
          <p:spPr>
            <a:xfrm flipH="1">
              <a:off x="1938152" y="3060193"/>
              <a:ext cx="2" cy="290526"/>
            </a:xfrm>
            <a:prstGeom prst="straightConnector1">
              <a:avLst/>
            </a:prstGeom>
            <a:noFill/>
            <a:ln w="19050" cap="flat" cmpd="sng" algn="ctr">
              <a:solidFill>
                <a:srgbClr val="FF0000"/>
              </a:solidFill>
              <a:prstDash val="solid"/>
              <a:miter lim="800000"/>
              <a:tailEnd type="triangle"/>
            </a:ln>
            <a:effectLst/>
          </p:spPr>
        </p:cxnSp>
      </p:grpSp>
      <p:graphicFrame>
        <p:nvGraphicFramePr>
          <p:cNvPr id="42" name="Object 41"/>
          <p:cNvGraphicFramePr>
            <a:graphicFrameLocks noChangeAspect="1"/>
          </p:cNvGraphicFramePr>
          <p:nvPr>
            <p:extLst>
              <p:ext uri="{D42A27DB-BD31-4B8C-83A1-F6EECF244321}">
                <p14:modId xmlns:p14="http://schemas.microsoft.com/office/powerpoint/2010/main" val="1644353941"/>
              </p:ext>
            </p:extLst>
          </p:nvPr>
        </p:nvGraphicFramePr>
        <p:xfrm>
          <a:off x="1641871" y="2203417"/>
          <a:ext cx="1482725" cy="349250"/>
        </p:xfrm>
        <a:graphic>
          <a:graphicData uri="http://schemas.openxmlformats.org/presentationml/2006/ole">
            <mc:AlternateContent xmlns:mc="http://schemas.openxmlformats.org/markup-compatibility/2006">
              <mc:Choice xmlns:v="urn:schemas-microsoft-com:vml" Requires="v">
                <p:oleObj spid="_x0000_s24057" name="Equation" r:id="rId4" imgW="863280" imgH="203040" progId="Equation.3">
                  <p:embed/>
                </p:oleObj>
              </mc:Choice>
              <mc:Fallback>
                <p:oleObj name="Equation" r:id="rId4" imgW="863280" imgH="203040" progId="Equation.3">
                  <p:embed/>
                  <p:pic>
                    <p:nvPicPr>
                      <p:cNvPr id="42" name="Object 41"/>
                      <p:cNvPicPr>
                        <a:picLocks noChangeAspect="1" noChangeArrowheads="1"/>
                      </p:cNvPicPr>
                      <p:nvPr/>
                    </p:nvPicPr>
                    <p:blipFill>
                      <a:blip r:embed="rId5"/>
                      <a:srcRect/>
                      <a:stretch>
                        <a:fillRect/>
                      </a:stretch>
                    </p:blipFill>
                    <p:spPr bwMode="auto">
                      <a:xfrm>
                        <a:off x="1641871" y="2203417"/>
                        <a:ext cx="1482725" cy="349250"/>
                      </a:xfrm>
                      <a:prstGeom prst="rect">
                        <a:avLst/>
                      </a:prstGeom>
                      <a:noFill/>
                      <a:ln>
                        <a:noFill/>
                      </a:ln>
                      <a:extLst/>
                    </p:spPr>
                  </p:pic>
                </p:oleObj>
              </mc:Fallback>
            </mc:AlternateContent>
          </a:graphicData>
        </a:graphic>
      </p:graphicFrame>
      <p:cxnSp>
        <p:nvCxnSpPr>
          <p:cNvPr id="4" name="Elbow Connector 3"/>
          <p:cNvCxnSpPr/>
          <p:nvPr/>
        </p:nvCxnSpPr>
        <p:spPr bwMode="auto">
          <a:xfrm flipV="1">
            <a:off x="2143594" y="2801446"/>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2169476632"/>
              </p:ext>
            </p:extLst>
          </p:nvPr>
        </p:nvGraphicFramePr>
        <p:xfrm>
          <a:off x="1603771" y="3217829"/>
          <a:ext cx="1571625" cy="349250"/>
        </p:xfrm>
        <a:graphic>
          <a:graphicData uri="http://schemas.openxmlformats.org/presentationml/2006/ole">
            <mc:AlternateContent xmlns:mc="http://schemas.openxmlformats.org/markup-compatibility/2006">
              <mc:Choice xmlns:v="urn:schemas-microsoft-com:vml" Requires="v">
                <p:oleObj spid="_x0000_s24058" name="Equation" r:id="rId6" imgW="914400" imgH="203040" progId="Equation.3">
                  <p:embed/>
                </p:oleObj>
              </mc:Choice>
              <mc:Fallback>
                <p:oleObj name="Equation" r:id="rId6" imgW="914400" imgH="203040" progId="Equation.3">
                  <p:embed/>
                  <p:pic>
                    <p:nvPicPr>
                      <p:cNvPr id="43" name="Object 42"/>
                      <p:cNvPicPr>
                        <a:picLocks noChangeAspect="1" noChangeArrowheads="1"/>
                      </p:cNvPicPr>
                      <p:nvPr/>
                    </p:nvPicPr>
                    <p:blipFill>
                      <a:blip r:embed="rId7"/>
                      <a:srcRect/>
                      <a:stretch>
                        <a:fillRect/>
                      </a:stretch>
                    </p:blipFill>
                    <p:spPr bwMode="auto">
                      <a:xfrm>
                        <a:off x="1603771" y="3217829"/>
                        <a:ext cx="1571625" cy="349250"/>
                      </a:xfrm>
                      <a:prstGeom prst="rect">
                        <a:avLst/>
                      </a:prstGeom>
                      <a:noFill/>
                      <a:ln>
                        <a:noFill/>
                      </a:ln>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935966379"/>
              </p:ext>
            </p:extLst>
          </p:nvPr>
        </p:nvGraphicFramePr>
        <p:xfrm>
          <a:off x="1641871" y="4498942"/>
          <a:ext cx="1482725" cy="349250"/>
        </p:xfrm>
        <a:graphic>
          <a:graphicData uri="http://schemas.openxmlformats.org/presentationml/2006/ole">
            <mc:AlternateContent xmlns:mc="http://schemas.openxmlformats.org/markup-compatibility/2006">
              <mc:Choice xmlns:v="urn:schemas-microsoft-com:vml" Requires="v">
                <p:oleObj spid="_x0000_s24059" name="Equation" r:id="rId8" imgW="863280" imgH="203040" progId="Equation.3">
                  <p:embed/>
                </p:oleObj>
              </mc:Choice>
              <mc:Fallback>
                <p:oleObj name="Equation" r:id="rId8" imgW="863280" imgH="203040" progId="Equation.3">
                  <p:embed/>
                  <p:pic>
                    <p:nvPicPr>
                      <p:cNvPr id="44" name="Object 43"/>
                      <p:cNvPicPr>
                        <a:picLocks noChangeAspect="1" noChangeArrowheads="1"/>
                      </p:cNvPicPr>
                      <p:nvPr/>
                    </p:nvPicPr>
                    <p:blipFill>
                      <a:blip r:embed="rId9"/>
                      <a:srcRect/>
                      <a:stretch>
                        <a:fillRect/>
                      </a:stretch>
                    </p:blipFill>
                    <p:spPr bwMode="auto">
                      <a:xfrm>
                        <a:off x="1641871" y="4498942"/>
                        <a:ext cx="1482725" cy="349250"/>
                      </a:xfrm>
                      <a:prstGeom prst="rect">
                        <a:avLst/>
                      </a:prstGeom>
                      <a:noFill/>
                      <a:ln>
                        <a:noFill/>
                      </a:ln>
                      <a:extLst/>
                    </p:spPr>
                  </p:pic>
                </p:oleObj>
              </mc:Fallback>
            </mc:AlternateContent>
          </a:graphicData>
        </a:graphic>
      </p:graphicFrame>
      <p:cxnSp>
        <p:nvCxnSpPr>
          <p:cNvPr id="45" name="Elbow Connector 44"/>
          <p:cNvCxnSpPr/>
          <p:nvPr/>
        </p:nvCxnSpPr>
        <p:spPr bwMode="auto">
          <a:xfrm flipV="1">
            <a:off x="2143594" y="3800648"/>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46" name="Elbow Connector 45"/>
          <p:cNvCxnSpPr/>
          <p:nvPr/>
        </p:nvCxnSpPr>
        <p:spPr bwMode="auto">
          <a:xfrm flipV="1">
            <a:off x="2143594" y="5054507"/>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4603310" y="2435407"/>
            <a:ext cx="3896116" cy="2677656"/>
          </a:xfrm>
          <a:prstGeom prst="rect">
            <a:avLst/>
          </a:prstGeom>
          <a:noFill/>
        </p:spPr>
        <p:txBody>
          <a:bodyPr wrap="square" rtlCol="0">
            <a:spAutoFit/>
          </a:bodyPr>
          <a:lstStyle/>
          <a:p>
            <a:pPr algn="ctr"/>
            <a:r>
              <a:rPr lang="en-US" sz="2400" dirty="0"/>
              <a:t>With independent weights on each layer</a:t>
            </a:r>
          </a:p>
          <a:p>
            <a:endParaRPr lang="en-US" sz="2400" dirty="0"/>
          </a:p>
          <a:p>
            <a:pPr algn="ctr"/>
            <a:endParaRPr lang="en-US" sz="2400" dirty="0"/>
          </a:p>
          <a:p>
            <a:pPr algn="ctr"/>
            <a:r>
              <a:rPr lang="en-US" sz="2400" dirty="0"/>
              <a:t>Often possible to obtain nearly ideal RIP constant even when </a:t>
            </a:r>
            <a:r>
              <a:rPr lang="en-US" sz="2400" i="1" dirty="0">
                <a:solidFill>
                  <a:srgbClr val="254CF3"/>
                </a:solidFill>
              </a:rPr>
              <a:t>full rank  </a:t>
            </a:r>
            <a:r>
              <a:rPr lang="en-US" sz="2400" dirty="0">
                <a:latin typeface="Symbol" panose="05050102010706020507" pitchFamily="18" charset="2"/>
                <a:cs typeface="Times New Roman" panose="02020603050405020304" pitchFamily="18" charset="0"/>
              </a:rPr>
              <a:t>D</a:t>
            </a:r>
            <a:r>
              <a:rPr lang="en-US" sz="2400" dirty="0"/>
              <a:t>  is present</a:t>
            </a:r>
          </a:p>
        </p:txBody>
      </p:sp>
      <p:sp>
        <p:nvSpPr>
          <p:cNvPr id="3" name="Down Arrow 2"/>
          <p:cNvSpPr/>
          <p:nvPr/>
        </p:nvSpPr>
        <p:spPr bwMode="auto">
          <a:xfrm>
            <a:off x="6086010" y="3357287"/>
            <a:ext cx="764498" cy="439668"/>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6" name="TextBox 5"/>
          <p:cNvSpPr txBox="1"/>
          <p:nvPr/>
        </p:nvSpPr>
        <p:spPr>
          <a:xfrm>
            <a:off x="4622605" y="1764224"/>
            <a:ext cx="1741182" cy="461665"/>
          </a:xfrm>
          <a:prstGeom prst="rect">
            <a:avLst/>
          </a:prstGeom>
          <a:noFill/>
        </p:spPr>
        <p:txBody>
          <a:bodyPr wrap="none" rtlCol="0">
            <a:spAutoFit/>
          </a:bodyPr>
          <a:lstStyle/>
          <a:p>
            <a:r>
              <a:rPr lang="en-US" sz="2400" b="1" dirty="0">
                <a:solidFill>
                  <a:srgbClr val="FF0000"/>
                </a:solidFill>
              </a:rPr>
              <a:t>Theorem 3</a:t>
            </a:r>
          </a:p>
        </p:txBody>
      </p:sp>
      <p:sp>
        <p:nvSpPr>
          <p:cNvPr id="40" name="标题 1"/>
          <p:cNvSpPr>
            <a:spLocks noGrp="1"/>
          </p:cNvSpPr>
          <p:nvPr>
            <p:ph type="title"/>
          </p:nvPr>
        </p:nvSpPr>
        <p:spPr>
          <a:xfrm>
            <a:off x="898525" y="149801"/>
            <a:ext cx="7346950" cy="1004311"/>
          </a:xfrm>
        </p:spPr>
        <p:txBody>
          <a:bodyPr>
            <a:normAutofit fontScale="90000"/>
          </a:bodyPr>
          <a:lstStyle/>
          <a:p>
            <a:pPr algn="ctr"/>
            <a:r>
              <a:rPr lang="en-US" sz="3600" dirty="0">
                <a:solidFill>
                  <a:srgbClr val="005ADE"/>
                </a:solidFill>
              </a:rPr>
              <a:t>Advantages of Independent Layer Weights (and Activations)</a:t>
            </a:r>
            <a:endParaRPr lang="zh-CN" altLang="en-US" sz="3600" dirty="0">
              <a:solidFill>
                <a:srgbClr val="005ADE"/>
              </a:solidFill>
            </a:endParaRPr>
          </a:p>
        </p:txBody>
      </p:sp>
      <p:sp>
        <p:nvSpPr>
          <p:cNvPr id="41" name="Rectangle 40"/>
          <p:cNvSpPr/>
          <p:nvPr/>
        </p:nvSpPr>
        <p:spPr>
          <a:xfrm>
            <a:off x="1599225" y="5709183"/>
            <a:ext cx="6447495" cy="707886"/>
          </a:xfrm>
          <a:prstGeom prst="rect">
            <a:avLst/>
          </a:prstGeom>
        </p:spPr>
        <p:txBody>
          <a:bodyPr wrap="square">
            <a:spAutoFit/>
          </a:bodyPr>
          <a:lstStyle/>
          <a:p>
            <a:r>
              <a:rPr lang="en-US" sz="2000" i="1" dirty="0">
                <a:solidFill>
                  <a:srgbClr val="FF0000"/>
                </a:solidFill>
              </a:rPr>
              <a:t>Question 2: Do independent weights (and activations) has the potential to do even better? </a:t>
            </a:r>
          </a:p>
        </p:txBody>
      </p:sp>
      <p:sp>
        <p:nvSpPr>
          <p:cNvPr id="39" name="TextBox 38"/>
          <p:cNvSpPr txBox="1"/>
          <p:nvPr/>
        </p:nvSpPr>
        <p:spPr>
          <a:xfrm>
            <a:off x="5197059" y="6063126"/>
            <a:ext cx="592274" cy="400110"/>
          </a:xfrm>
          <a:prstGeom prst="rect">
            <a:avLst/>
          </a:prstGeom>
          <a:noFill/>
        </p:spPr>
        <p:txBody>
          <a:bodyPr wrap="square" rtlCol="0">
            <a:spAutoFit/>
          </a:bodyPr>
          <a:lstStyle/>
          <a:p>
            <a:r>
              <a:rPr lang="en-US" altLang="zh-CN" sz="2000" b="1" i="1" dirty="0">
                <a:solidFill>
                  <a:srgbClr val="254CF3"/>
                </a:solidFill>
              </a:rPr>
              <a:t>Yes</a:t>
            </a:r>
            <a:endParaRPr lang="en-US" sz="2000" b="1" i="1" dirty="0">
              <a:solidFill>
                <a:srgbClr val="254CF3"/>
              </a:solidFill>
            </a:endParaRPr>
          </a:p>
        </p:txBody>
      </p:sp>
      <p:sp>
        <p:nvSpPr>
          <p:cNvPr id="47" name="Rectangle 46"/>
          <p:cNvSpPr/>
          <p:nvPr/>
        </p:nvSpPr>
        <p:spPr>
          <a:xfrm>
            <a:off x="6677837" y="5371007"/>
            <a:ext cx="1821589" cy="400110"/>
          </a:xfrm>
          <a:prstGeom prst="rect">
            <a:avLst/>
          </a:prstGeom>
        </p:spPr>
        <p:txBody>
          <a:bodyPr wrap="none">
            <a:spAutoFit/>
          </a:bodyPr>
          <a:lstStyle/>
          <a:p>
            <a:r>
              <a:rPr lang="en-US" sz="2000" dirty="0"/>
              <a:t>[Xin et al. 2016]</a:t>
            </a:r>
          </a:p>
        </p:txBody>
      </p:sp>
    </p:spTree>
    <p:extLst>
      <p:ext uri="{BB962C8B-B14F-4D97-AF65-F5344CB8AC3E}">
        <p14:creationId xmlns:p14="http://schemas.microsoft.com/office/powerpoint/2010/main" val="23766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559024" y="4089649"/>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1559025" y="4645404"/>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1559023" y="5089301"/>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1559024" y="5645056"/>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Arrow Connector 29"/>
          <p:cNvCxnSpPr>
            <a:stCxn id="25" idx="2"/>
            <a:endCxn id="26" idx="0"/>
          </p:cNvCxnSpPr>
          <p:nvPr/>
        </p:nvCxnSpPr>
        <p:spPr>
          <a:xfrm flipH="1">
            <a:off x="2799901" y="4798775"/>
            <a:ext cx="2" cy="290526"/>
          </a:xfrm>
          <a:prstGeom prst="straightConnector1">
            <a:avLst/>
          </a:prstGeom>
          <a:noFill/>
          <a:ln w="19050" cap="flat" cmpd="sng" algn="ctr">
            <a:solidFill>
              <a:srgbClr val="FF0000"/>
            </a:solidFill>
            <a:prstDash val="solid"/>
            <a:miter lim="800000"/>
            <a:tailEnd type="triangle"/>
          </a:ln>
          <a:effectLst/>
        </p:spPr>
      </p:cxnSp>
      <p:cxnSp>
        <p:nvCxnSpPr>
          <p:cNvPr id="31" name="Straight Arrow Connector 30"/>
          <p:cNvCxnSpPr>
            <a:stCxn id="24" idx="2"/>
            <a:endCxn id="25" idx="0"/>
          </p:cNvCxnSpPr>
          <p:nvPr/>
        </p:nvCxnSpPr>
        <p:spPr>
          <a:xfrm>
            <a:off x="2799902" y="4499674"/>
            <a:ext cx="1" cy="145730"/>
          </a:xfrm>
          <a:prstGeom prst="straightConnector1">
            <a:avLst/>
          </a:prstGeom>
          <a:noFill/>
          <a:ln w="19050" cap="flat" cmpd="sng" algn="ctr">
            <a:solidFill>
              <a:srgbClr val="FF0000"/>
            </a:solidFill>
            <a:prstDash val="solid"/>
            <a:miter lim="800000"/>
            <a:tailEnd type="triangle"/>
          </a:ln>
          <a:effectLst/>
        </p:spPr>
      </p:cxnSp>
      <p:cxnSp>
        <p:nvCxnSpPr>
          <p:cNvPr id="32" name="Straight Arrow Connector 31"/>
          <p:cNvCxnSpPr/>
          <p:nvPr/>
        </p:nvCxnSpPr>
        <p:spPr>
          <a:xfrm>
            <a:off x="2799898" y="5503740"/>
            <a:ext cx="1" cy="145730"/>
          </a:xfrm>
          <a:prstGeom prst="straightConnector1">
            <a:avLst/>
          </a:prstGeom>
          <a:noFill/>
          <a:ln w="19050" cap="flat" cmpd="sng" algn="ctr">
            <a:solidFill>
              <a:srgbClr val="FF0000"/>
            </a:solidFill>
            <a:prstDash val="solid"/>
            <a:miter lim="800000"/>
            <a:tailEnd type="triangle"/>
          </a:ln>
          <a:effectLst/>
        </p:spPr>
      </p:cxnSp>
      <p:cxnSp>
        <p:nvCxnSpPr>
          <p:cNvPr id="33" name="Straight Arrow Connector 32"/>
          <p:cNvCxnSpPr/>
          <p:nvPr/>
        </p:nvCxnSpPr>
        <p:spPr>
          <a:xfrm>
            <a:off x="2799898" y="5797960"/>
            <a:ext cx="0" cy="145263"/>
          </a:xfrm>
          <a:prstGeom prst="straightConnector1">
            <a:avLst/>
          </a:prstGeom>
          <a:noFill/>
          <a:ln w="19050" cap="flat" cmpd="sng" algn="ctr">
            <a:solidFill>
              <a:srgbClr val="FF0000"/>
            </a:solidFill>
            <a:prstDash val="solid"/>
            <a:miter lim="800000"/>
            <a:tailEnd type="triangle"/>
          </a:ln>
          <a:effectLst/>
        </p:spPr>
      </p:cxnSp>
      <p:cxnSp>
        <p:nvCxnSpPr>
          <p:cNvPr id="38" name="Straight Arrow Connector 37"/>
          <p:cNvCxnSpPr/>
          <p:nvPr/>
        </p:nvCxnSpPr>
        <p:spPr>
          <a:xfrm flipH="1">
            <a:off x="2799896" y="3799717"/>
            <a:ext cx="2" cy="290526"/>
          </a:xfrm>
          <a:prstGeom prst="straightConnector1">
            <a:avLst/>
          </a:prstGeom>
          <a:noFill/>
          <a:ln w="19050" cap="flat" cmpd="sng" algn="ctr">
            <a:solidFill>
              <a:srgbClr val="FF0000"/>
            </a:solidFill>
            <a:prstDash val="solid"/>
            <a:miter lim="800000"/>
            <a:tailEnd type="triangle"/>
          </a:ln>
          <a:effectLst/>
        </p:spPr>
      </p:cxnSp>
      <p:graphicFrame>
        <p:nvGraphicFramePr>
          <p:cNvPr id="42" name="Object 41"/>
          <p:cNvGraphicFramePr>
            <a:graphicFrameLocks noChangeAspect="1"/>
          </p:cNvGraphicFramePr>
          <p:nvPr>
            <p:extLst>
              <p:ext uri="{D42A27DB-BD31-4B8C-83A1-F6EECF244321}">
                <p14:modId xmlns:p14="http://schemas.microsoft.com/office/powerpoint/2010/main" val="2663454805"/>
              </p:ext>
            </p:extLst>
          </p:nvPr>
        </p:nvGraphicFramePr>
        <p:xfrm>
          <a:off x="2054192" y="4091256"/>
          <a:ext cx="1482725" cy="349250"/>
        </p:xfrm>
        <a:graphic>
          <a:graphicData uri="http://schemas.openxmlformats.org/presentationml/2006/ole">
            <mc:AlternateContent xmlns:mc="http://schemas.openxmlformats.org/markup-compatibility/2006">
              <mc:Choice xmlns:v="urn:schemas-microsoft-com:vml" Requires="v">
                <p:oleObj spid="_x0000_s13197" name="Equation" r:id="rId4" imgW="863280" imgH="203040" progId="Equation.3">
                  <p:embed/>
                </p:oleObj>
              </mc:Choice>
              <mc:Fallback>
                <p:oleObj name="Equation" r:id="rId4" imgW="863280" imgH="203040" progId="Equation.3">
                  <p:embed/>
                  <p:pic>
                    <p:nvPicPr>
                      <p:cNvPr id="42" name="Object 41"/>
                      <p:cNvPicPr>
                        <a:picLocks noChangeAspect="1" noChangeArrowheads="1"/>
                      </p:cNvPicPr>
                      <p:nvPr/>
                    </p:nvPicPr>
                    <p:blipFill>
                      <a:blip r:embed="rId5"/>
                      <a:srcRect/>
                      <a:stretch>
                        <a:fillRect/>
                      </a:stretch>
                    </p:blipFill>
                    <p:spPr bwMode="auto">
                      <a:xfrm>
                        <a:off x="2054192" y="4091256"/>
                        <a:ext cx="1482725" cy="349250"/>
                      </a:xfrm>
                      <a:prstGeom prst="rect">
                        <a:avLst/>
                      </a:prstGeom>
                      <a:noFill/>
                      <a:ln>
                        <a:noFill/>
                      </a:ln>
                      <a:extLst/>
                    </p:spPr>
                  </p:pic>
                </p:oleObj>
              </mc:Fallback>
            </mc:AlternateContent>
          </a:graphicData>
        </a:graphic>
      </p:graphicFrame>
      <p:cxnSp>
        <p:nvCxnSpPr>
          <p:cNvPr id="4" name="Elbow Connector 3"/>
          <p:cNvCxnSpPr/>
          <p:nvPr/>
        </p:nvCxnSpPr>
        <p:spPr bwMode="auto">
          <a:xfrm flipV="1">
            <a:off x="2555915" y="4689285"/>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1737220443"/>
              </p:ext>
            </p:extLst>
          </p:nvPr>
        </p:nvGraphicFramePr>
        <p:xfrm>
          <a:off x="2016092" y="5105668"/>
          <a:ext cx="1571625" cy="349250"/>
        </p:xfrm>
        <a:graphic>
          <a:graphicData uri="http://schemas.openxmlformats.org/presentationml/2006/ole">
            <mc:AlternateContent xmlns:mc="http://schemas.openxmlformats.org/markup-compatibility/2006">
              <mc:Choice xmlns:v="urn:schemas-microsoft-com:vml" Requires="v">
                <p:oleObj spid="_x0000_s13198" name="Equation" r:id="rId6" imgW="914400" imgH="203040" progId="Equation.3">
                  <p:embed/>
                </p:oleObj>
              </mc:Choice>
              <mc:Fallback>
                <p:oleObj name="Equation" r:id="rId6" imgW="914400" imgH="203040" progId="Equation.3">
                  <p:embed/>
                  <p:pic>
                    <p:nvPicPr>
                      <p:cNvPr id="43" name="Object 42"/>
                      <p:cNvPicPr>
                        <a:picLocks noChangeAspect="1" noChangeArrowheads="1"/>
                      </p:cNvPicPr>
                      <p:nvPr/>
                    </p:nvPicPr>
                    <p:blipFill>
                      <a:blip r:embed="rId7"/>
                      <a:srcRect/>
                      <a:stretch>
                        <a:fillRect/>
                      </a:stretch>
                    </p:blipFill>
                    <p:spPr bwMode="auto">
                      <a:xfrm>
                        <a:off x="2016092" y="5105668"/>
                        <a:ext cx="1571625" cy="349250"/>
                      </a:xfrm>
                      <a:prstGeom prst="rect">
                        <a:avLst/>
                      </a:prstGeom>
                      <a:noFill/>
                      <a:ln>
                        <a:noFill/>
                      </a:ln>
                      <a:extLst/>
                    </p:spPr>
                  </p:pic>
                </p:oleObj>
              </mc:Fallback>
            </mc:AlternateContent>
          </a:graphicData>
        </a:graphic>
      </p:graphicFrame>
      <p:cxnSp>
        <p:nvCxnSpPr>
          <p:cNvPr id="45" name="Elbow Connector 44"/>
          <p:cNvCxnSpPr/>
          <p:nvPr/>
        </p:nvCxnSpPr>
        <p:spPr bwMode="auto">
          <a:xfrm flipV="1">
            <a:off x="2555915" y="5688487"/>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40" name="标题 1"/>
          <p:cNvSpPr>
            <a:spLocks noGrp="1"/>
          </p:cNvSpPr>
          <p:nvPr>
            <p:ph type="title"/>
          </p:nvPr>
        </p:nvSpPr>
        <p:spPr>
          <a:xfrm>
            <a:off x="898525" y="149801"/>
            <a:ext cx="7346950" cy="1004311"/>
          </a:xfrm>
        </p:spPr>
        <p:txBody>
          <a:bodyPr>
            <a:normAutofit fontScale="90000"/>
          </a:bodyPr>
          <a:lstStyle/>
          <a:p>
            <a:pPr algn="ctr"/>
            <a:r>
              <a:rPr lang="en-US" sz="3600" dirty="0">
                <a:solidFill>
                  <a:srgbClr val="005ADE"/>
                </a:solidFill>
              </a:rPr>
              <a:t>Advantages of Independent Layer Weights (and Activations)</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39" name="Rectangle 38"/>
              <p:cNvSpPr/>
              <p:nvPr/>
            </p:nvSpPr>
            <p:spPr>
              <a:xfrm>
                <a:off x="1788188" y="1837664"/>
                <a:ext cx="2259849" cy="461665"/>
              </a:xfrm>
              <a:prstGeom prst="rect">
                <a:avLst/>
              </a:prstGeom>
            </p:spPr>
            <p:txBody>
              <a:bodyPr wrap="none">
                <a:spAutoFit/>
              </a:bodyPr>
              <a:lstStyle/>
              <a:p>
                <a14:m>
                  <m:oMath xmlns:m="http://schemas.openxmlformats.org/officeDocument/2006/math">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oMath>
                </a14:m>
                <a:r>
                  <a:rPr lang="en-US" sz="2400" dirty="0"/>
                  <a:t> </a:t>
                </a:r>
              </a:p>
            </p:txBody>
          </p:sp>
        </mc:Choice>
        <mc:Fallback xmlns="">
          <p:sp>
            <p:nvSpPr>
              <p:cNvPr id="39" name="Rectangle 38"/>
              <p:cNvSpPr>
                <a:spLocks noRot="1" noChangeAspect="1" noMove="1" noResize="1" noEditPoints="1" noAdjustHandles="1" noChangeArrowheads="1" noChangeShapeType="1" noTextEdit="1"/>
              </p:cNvSpPr>
              <p:nvPr/>
            </p:nvSpPr>
            <p:spPr>
              <a:xfrm>
                <a:off x="1788188" y="1837664"/>
                <a:ext cx="2259849" cy="461665"/>
              </a:xfrm>
              <a:prstGeom prst="rect">
                <a:avLst/>
              </a:prstGeom>
              <a:blipFill>
                <a:blip r:embed="rId8"/>
                <a:stretch>
                  <a:fillRect l="-53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579257" y="1808726"/>
                <a:ext cx="2833148" cy="537648"/>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e>
                      <m: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𝑢𝑛𝑐𝑜𝑟</m:t>
                            </m:r>
                          </m:e>
                        </m:d>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Δ</m:t>
                        </m:r>
                      </m:e>
                      <m:sub>
                        <m:r>
                          <m:rPr>
                            <m:sty m:val="p"/>
                          </m:rPr>
                          <a:rPr lang="en-US" sz="2400" b="0" i="0" smtClean="0">
                            <a:latin typeface="Cambria Math" panose="02040503050406030204" pitchFamily="18" charset="0"/>
                          </a:rPr>
                          <m:t>i</m:t>
                        </m:r>
                      </m:sub>
                    </m:sSub>
                  </m:oMath>
                </a14:m>
                <a:r>
                  <a:rPr lang="en-US" sz="2400" dirty="0"/>
                  <a:t> </a:t>
                </a:r>
              </a:p>
            </p:txBody>
          </p:sp>
        </mc:Choice>
        <mc:Fallback xmlns="">
          <p:sp>
            <p:nvSpPr>
              <p:cNvPr id="47" name="Rectangle 46"/>
              <p:cNvSpPr>
                <a:spLocks noRot="1" noChangeAspect="1" noMove="1" noResize="1" noEditPoints="1" noAdjustHandles="1" noChangeArrowheads="1" noChangeShapeType="1" noTextEdit="1"/>
              </p:cNvSpPr>
              <p:nvPr/>
            </p:nvSpPr>
            <p:spPr>
              <a:xfrm>
                <a:off x="4579257" y="1808726"/>
                <a:ext cx="2833148" cy="537648"/>
              </a:xfrm>
              <a:prstGeom prst="rect">
                <a:avLst/>
              </a:prstGeom>
              <a:blipFill>
                <a:blip r:embed="rId9"/>
                <a:stretch>
                  <a:fillRect l="-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137374" y="2500640"/>
                <a:ext cx="5068182" cy="978858"/>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sup>
                      </m:sSup>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m:t>
                          </m:r>
                          <m:sSubSup>
                            <m:sSubSupPr>
                              <m:ctrlPr>
                                <a:rPr lang="en-US" sz="2400" i="1" smtClean="0">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𝑜𝑛</m:t>
                              </m:r>
                            </m:sub>
                            <m:sup>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sup>
                          </m:sSubSup>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   </m:t>
                          </m:r>
                          <m:sSubSup>
                            <m:sSubSupPr>
                              <m:ctrlPr>
                                <a:rPr lang="en-US" sz="2400" i="1">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𝑜𝑓𝑓</m:t>
                              </m:r>
                            </m:sub>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r>
                                <a:rPr lang="en-US" sz="2400" i="1">
                                  <a:solidFill>
                                    <a:srgbClr val="FF0000"/>
                                  </a:solidFill>
                                  <a:latin typeface="Cambria Math" panose="02040503050406030204" pitchFamily="18" charset="0"/>
                                </a:rPr>
                                <m:t>)</m:t>
                              </m:r>
                            </m:sup>
                          </m:sSubSup>
                          <m:r>
                            <a:rPr lang="en-US" sz="2400" b="0" i="1" smtClean="0">
                              <a:latin typeface="Cambria Math" panose="02040503050406030204" pitchFamily="18" charset="0"/>
                            </a:rPr>
                            <m:t>)</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𝑊</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oMath>
                  </m:oMathPara>
                </a14:m>
                <a:endParaRPr lang="en-US" sz="2400" b="0" i="0" dirty="0">
                  <a:latin typeface="Cambria Math" panose="020405030504060302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2137374" y="2500640"/>
                <a:ext cx="5068182" cy="978858"/>
              </a:xfrm>
              <a:prstGeom prst="rect">
                <a:avLst/>
              </a:prstGeom>
              <a:blipFill>
                <a:blip r:embed="rId10"/>
                <a:stretch>
                  <a:fillRect/>
                </a:stretch>
              </a:blipFill>
            </p:spPr>
            <p:txBody>
              <a:bodyPr/>
              <a:lstStyle/>
              <a:p>
                <a:r>
                  <a:rPr lang="en-US">
                    <a:noFill/>
                  </a:rPr>
                  <a:t> </a:t>
                </a:r>
              </a:p>
            </p:txBody>
          </p:sp>
        </mc:Fallback>
      </mc:AlternateContent>
      <p:sp>
        <p:nvSpPr>
          <p:cNvPr id="49" name="Rounded Rectangle 48"/>
          <p:cNvSpPr/>
          <p:nvPr/>
        </p:nvSpPr>
        <p:spPr>
          <a:xfrm rot="16200000">
            <a:off x="5577949" y="4157874"/>
            <a:ext cx="822498" cy="351466"/>
          </a:xfrm>
          <a:prstGeom prst="roundRect">
            <a:avLst/>
          </a:prstGeom>
          <a:solidFill>
            <a:srgbClr val="005ADE">
              <a:alpha val="55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ounded Rectangle 49"/>
          <p:cNvSpPr/>
          <p:nvPr/>
        </p:nvSpPr>
        <p:spPr>
          <a:xfrm rot="16200000">
            <a:off x="5965432" y="4157874"/>
            <a:ext cx="822498" cy="351466"/>
          </a:xfrm>
          <a:prstGeom prst="roundRect">
            <a:avLst/>
          </a:prstGeom>
          <a:solidFill>
            <a:srgbClr val="005ADE">
              <a:alpha val="55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ounded Rectangle 50"/>
          <p:cNvSpPr/>
          <p:nvPr/>
        </p:nvSpPr>
        <p:spPr>
          <a:xfrm rot="16200000">
            <a:off x="6744091" y="4157874"/>
            <a:ext cx="822498" cy="351466"/>
          </a:xfrm>
          <a:prstGeom prst="roundRect">
            <a:avLst/>
          </a:prstGeom>
          <a:solidFill>
            <a:srgbClr val="005ADE">
              <a:alpha val="55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ounded Rectangle 51"/>
          <p:cNvSpPr/>
          <p:nvPr/>
        </p:nvSpPr>
        <p:spPr>
          <a:xfrm rot="16200000">
            <a:off x="6354762" y="4157874"/>
            <a:ext cx="822498" cy="351466"/>
          </a:xfrm>
          <a:prstGeom prst="roundRect">
            <a:avLst/>
          </a:prstGeom>
          <a:solidFill>
            <a:srgbClr val="005ADE">
              <a:alpha val="55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Down Arrow 57"/>
          <p:cNvSpPr/>
          <p:nvPr/>
        </p:nvSpPr>
        <p:spPr bwMode="auto">
          <a:xfrm rot="16200000">
            <a:off x="4901365" y="4028602"/>
            <a:ext cx="150208" cy="610007"/>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Tree>
    <p:extLst>
      <p:ext uri="{BB962C8B-B14F-4D97-AF65-F5344CB8AC3E}">
        <p14:creationId xmlns:p14="http://schemas.microsoft.com/office/powerpoint/2010/main" val="192780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559024" y="4089649"/>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1559025" y="4645404"/>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1559023" y="5089301"/>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1559024" y="5645056"/>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Arrow Connector 29"/>
          <p:cNvCxnSpPr>
            <a:stCxn id="25" idx="2"/>
            <a:endCxn id="26" idx="0"/>
          </p:cNvCxnSpPr>
          <p:nvPr/>
        </p:nvCxnSpPr>
        <p:spPr>
          <a:xfrm flipH="1">
            <a:off x="2799901" y="4798775"/>
            <a:ext cx="2" cy="290526"/>
          </a:xfrm>
          <a:prstGeom prst="straightConnector1">
            <a:avLst/>
          </a:prstGeom>
          <a:noFill/>
          <a:ln w="19050" cap="flat" cmpd="sng" algn="ctr">
            <a:solidFill>
              <a:srgbClr val="FF0000"/>
            </a:solidFill>
            <a:prstDash val="solid"/>
            <a:miter lim="800000"/>
            <a:tailEnd type="triangle"/>
          </a:ln>
          <a:effectLst/>
        </p:spPr>
      </p:cxnSp>
      <p:cxnSp>
        <p:nvCxnSpPr>
          <p:cNvPr id="31" name="Straight Arrow Connector 30"/>
          <p:cNvCxnSpPr>
            <a:stCxn id="24" idx="2"/>
            <a:endCxn id="25" idx="0"/>
          </p:cNvCxnSpPr>
          <p:nvPr/>
        </p:nvCxnSpPr>
        <p:spPr>
          <a:xfrm>
            <a:off x="2799902" y="4499674"/>
            <a:ext cx="1" cy="145730"/>
          </a:xfrm>
          <a:prstGeom prst="straightConnector1">
            <a:avLst/>
          </a:prstGeom>
          <a:noFill/>
          <a:ln w="19050" cap="flat" cmpd="sng" algn="ctr">
            <a:solidFill>
              <a:srgbClr val="FF0000"/>
            </a:solidFill>
            <a:prstDash val="solid"/>
            <a:miter lim="800000"/>
            <a:tailEnd type="triangle"/>
          </a:ln>
          <a:effectLst/>
        </p:spPr>
      </p:cxnSp>
      <p:cxnSp>
        <p:nvCxnSpPr>
          <p:cNvPr id="32" name="Straight Arrow Connector 31"/>
          <p:cNvCxnSpPr/>
          <p:nvPr/>
        </p:nvCxnSpPr>
        <p:spPr>
          <a:xfrm>
            <a:off x="2799898" y="5503740"/>
            <a:ext cx="1" cy="145730"/>
          </a:xfrm>
          <a:prstGeom prst="straightConnector1">
            <a:avLst/>
          </a:prstGeom>
          <a:noFill/>
          <a:ln w="19050" cap="flat" cmpd="sng" algn="ctr">
            <a:solidFill>
              <a:srgbClr val="FF0000"/>
            </a:solidFill>
            <a:prstDash val="solid"/>
            <a:miter lim="800000"/>
            <a:tailEnd type="triangle"/>
          </a:ln>
          <a:effectLst/>
        </p:spPr>
      </p:cxnSp>
      <p:cxnSp>
        <p:nvCxnSpPr>
          <p:cNvPr id="33" name="Straight Arrow Connector 32"/>
          <p:cNvCxnSpPr/>
          <p:nvPr/>
        </p:nvCxnSpPr>
        <p:spPr>
          <a:xfrm>
            <a:off x="2799898" y="5797960"/>
            <a:ext cx="0" cy="145263"/>
          </a:xfrm>
          <a:prstGeom prst="straightConnector1">
            <a:avLst/>
          </a:prstGeom>
          <a:noFill/>
          <a:ln w="19050" cap="flat" cmpd="sng" algn="ctr">
            <a:solidFill>
              <a:srgbClr val="FF0000"/>
            </a:solidFill>
            <a:prstDash val="solid"/>
            <a:miter lim="800000"/>
            <a:tailEnd type="triangle"/>
          </a:ln>
          <a:effectLst/>
        </p:spPr>
      </p:cxnSp>
      <p:cxnSp>
        <p:nvCxnSpPr>
          <p:cNvPr id="38" name="Straight Arrow Connector 37"/>
          <p:cNvCxnSpPr/>
          <p:nvPr/>
        </p:nvCxnSpPr>
        <p:spPr>
          <a:xfrm flipH="1">
            <a:off x="2799896" y="3799717"/>
            <a:ext cx="2" cy="290526"/>
          </a:xfrm>
          <a:prstGeom prst="straightConnector1">
            <a:avLst/>
          </a:prstGeom>
          <a:noFill/>
          <a:ln w="19050" cap="flat" cmpd="sng" algn="ctr">
            <a:solidFill>
              <a:srgbClr val="FF0000"/>
            </a:solidFill>
            <a:prstDash val="solid"/>
            <a:miter lim="800000"/>
            <a:tailEnd type="triangle"/>
          </a:ln>
          <a:effectLst/>
        </p:spPr>
      </p:cxnSp>
      <p:graphicFrame>
        <p:nvGraphicFramePr>
          <p:cNvPr id="42" name="Object 41"/>
          <p:cNvGraphicFramePr>
            <a:graphicFrameLocks noChangeAspect="1"/>
          </p:cNvGraphicFramePr>
          <p:nvPr>
            <p:extLst/>
          </p:nvPr>
        </p:nvGraphicFramePr>
        <p:xfrm>
          <a:off x="2054192" y="4091256"/>
          <a:ext cx="1482725" cy="349250"/>
        </p:xfrm>
        <a:graphic>
          <a:graphicData uri="http://schemas.openxmlformats.org/presentationml/2006/ole">
            <mc:AlternateContent xmlns:mc="http://schemas.openxmlformats.org/markup-compatibility/2006">
              <mc:Choice xmlns:v="urn:schemas-microsoft-com:vml" Requires="v">
                <p:oleObj spid="_x0000_s14190" name="Equation" r:id="rId3" imgW="863280" imgH="203040" progId="Equation.3">
                  <p:embed/>
                </p:oleObj>
              </mc:Choice>
              <mc:Fallback>
                <p:oleObj name="Equation" r:id="rId3" imgW="863280" imgH="203040" progId="Equation.3">
                  <p:embed/>
                  <p:pic>
                    <p:nvPicPr>
                      <p:cNvPr id="42" name="Object 41"/>
                      <p:cNvPicPr>
                        <a:picLocks noChangeAspect="1" noChangeArrowheads="1"/>
                      </p:cNvPicPr>
                      <p:nvPr/>
                    </p:nvPicPr>
                    <p:blipFill>
                      <a:blip r:embed="rId4"/>
                      <a:srcRect/>
                      <a:stretch>
                        <a:fillRect/>
                      </a:stretch>
                    </p:blipFill>
                    <p:spPr bwMode="auto">
                      <a:xfrm>
                        <a:off x="2054192" y="4091256"/>
                        <a:ext cx="1482725" cy="349250"/>
                      </a:xfrm>
                      <a:prstGeom prst="rect">
                        <a:avLst/>
                      </a:prstGeom>
                      <a:noFill/>
                      <a:ln>
                        <a:noFill/>
                      </a:ln>
                      <a:extLst/>
                    </p:spPr>
                  </p:pic>
                </p:oleObj>
              </mc:Fallback>
            </mc:AlternateContent>
          </a:graphicData>
        </a:graphic>
      </p:graphicFrame>
      <p:cxnSp>
        <p:nvCxnSpPr>
          <p:cNvPr id="4" name="Elbow Connector 3"/>
          <p:cNvCxnSpPr/>
          <p:nvPr/>
        </p:nvCxnSpPr>
        <p:spPr bwMode="auto">
          <a:xfrm flipV="1">
            <a:off x="2555915" y="4689285"/>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43" name="Object 42"/>
          <p:cNvGraphicFramePr>
            <a:graphicFrameLocks noChangeAspect="1"/>
          </p:cNvGraphicFramePr>
          <p:nvPr>
            <p:extLst/>
          </p:nvPr>
        </p:nvGraphicFramePr>
        <p:xfrm>
          <a:off x="2016092" y="5105668"/>
          <a:ext cx="1571625" cy="349250"/>
        </p:xfrm>
        <a:graphic>
          <a:graphicData uri="http://schemas.openxmlformats.org/presentationml/2006/ole">
            <mc:AlternateContent xmlns:mc="http://schemas.openxmlformats.org/markup-compatibility/2006">
              <mc:Choice xmlns:v="urn:schemas-microsoft-com:vml" Requires="v">
                <p:oleObj spid="_x0000_s14191" name="Equation" r:id="rId5" imgW="914400" imgH="203040" progId="Equation.3">
                  <p:embed/>
                </p:oleObj>
              </mc:Choice>
              <mc:Fallback>
                <p:oleObj name="Equation" r:id="rId5" imgW="914400" imgH="203040" progId="Equation.3">
                  <p:embed/>
                  <p:pic>
                    <p:nvPicPr>
                      <p:cNvPr id="43" name="Object 42"/>
                      <p:cNvPicPr>
                        <a:picLocks noChangeAspect="1" noChangeArrowheads="1"/>
                      </p:cNvPicPr>
                      <p:nvPr/>
                    </p:nvPicPr>
                    <p:blipFill>
                      <a:blip r:embed="rId6"/>
                      <a:srcRect/>
                      <a:stretch>
                        <a:fillRect/>
                      </a:stretch>
                    </p:blipFill>
                    <p:spPr bwMode="auto">
                      <a:xfrm>
                        <a:off x="2016092" y="5105668"/>
                        <a:ext cx="1571625" cy="349250"/>
                      </a:xfrm>
                      <a:prstGeom prst="rect">
                        <a:avLst/>
                      </a:prstGeom>
                      <a:noFill/>
                      <a:ln>
                        <a:noFill/>
                      </a:ln>
                      <a:extLst/>
                    </p:spPr>
                  </p:pic>
                </p:oleObj>
              </mc:Fallback>
            </mc:AlternateContent>
          </a:graphicData>
        </a:graphic>
      </p:graphicFrame>
      <p:cxnSp>
        <p:nvCxnSpPr>
          <p:cNvPr id="45" name="Elbow Connector 44"/>
          <p:cNvCxnSpPr/>
          <p:nvPr/>
        </p:nvCxnSpPr>
        <p:spPr bwMode="auto">
          <a:xfrm flipV="1">
            <a:off x="2555915" y="5688487"/>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40" name="标题 1"/>
          <p:cNvSpPr>
            <a:spLocks noGrp="1"/>
          </p:cNvSpPr>
          <p:nvPr>
            <p:ph type="title"/>
          </p:nvPr>
        </p:nvSpPr>
        <p:spPr>
          <a:xfrm>
            <a:off x="898525" y="149801"/>
            <a:ext cx="7346950" cy="1004311"/>
          </a:xfrm>
        </p:spPr>
        <p:txBody>
          <a:bodyPr>
            <a:normAutofit fontScale="90000"/>
          </a:bodyPr>
          <a:lstStyle/>
          <a:p>
            <a:pPr algn="ctr"/>
            <a:r>
              <a:rPr lang="en-US" sz="3600" dirty="0">
                <a:solidFill>
                  <a:srgbClr val="005ADE"/>
                </a:solidFill>
              </a:rPr>
              <a:t>Advantages of Independent Layer Weights (and Activations)</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39" name="Rectangle 38"/>
              <p:cNvSpPr/>
              <p:nvPr/>
            </p:nvSpPr>
            <p:spPr>
              <a:xfrm>
                <a:off x="1788188" y="1837664"/>
                <a:ext cx="2259849" cy="461665"/>
              </a:xfrm>
              <a:prstGeom prst="rect">
                <a:avLst/>
              </a:prstGeom>
            </p:spPr>
            <p:txBody>
              <a:bodyPr wrap="none">
                <a:spAutoFit/>
              </a:bodyPr>
              <a:lstStyle/>
              <a:p>
                <a14:m>
                  <m:oMath xmlns:m="http://schemas.openxmlformats.org/officeDocument/2006/math">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oMath>
                </a14:m>
                <a:r>
                  <a:rPr lang="en-US" sz="2400" dirty="0"/>
                  <a:t> </a:t>
                </a:r>
              </a:p>
            </p:txBody>
          </p:sp>
        </mc:Choice>
        <mc:Fallback xmlns="">
          <p:sp>
            <p:nvSpPr>
              <p:cNvPr id="39" name="Rectangle 38"/>
              <p:cNvSpPr>
                <a:spLocks noRot="1" noChangeAspect="1" noMove="1" noResize="1" noEditPoints="1" noAdjustHandles="1" noChangeArrowheads="1" noChangeShapeType="1" noTextEdit="1"/>
              </p:cNvSpPr>
              <p:nvPr/>
            </p:nvSpPr>
            <p:spPr>
              <a:xfrm>
                <a:off x="1788188" y="1837664"/>
                <a:ext cx="2259849" cy="461665"/>
              </a:xfrm>
              <a:prstGeom prst="rect">
                <a:avLst/>
              </a:prstGeom>
              <a:blipFill>
                <a:blip r:embed="rId7"/>
                <a:stretch>
                  <a:fillRect l="-53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579257" y="1808726"/>
                <a:ext cx="2833148" cy="537648"/>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e>
                      <m: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𝑢𝑛𝑐𝑜𝑟</m:t>
                            </m:r>
                          </m:e>
                        </m:d>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Δ</m:t>
                        </m:r>
                      </m:e>
                      <m:sub>
                        <m:r>
                          <m:rPr>
                            <m:sty m:val="p"/>
                          </m:rPr>
                          <a:rPr lang="en-US" sz="2400" b="0" i="0" smtClean="0">
                            <a:latin typeface="Cambria Math" panose="02040503050406030204" pitchFamily="18" charset="0"/>
                          </a:rPr>
                          <m:t>i</m:t>
                        </m:r>
                      </m:sub>
                    </m:sSub>
                  </m:oMath>
                </a14:m>
                <a:r>
                  <a:rPr lang="en-US" sz="2400" dirty="0"/>
                  <a:t> </a:t>
                </a:r>
              </a:p>
            </p:txBody>
          </p:sp>
        </mc:Choice>
        <mc:Fallback xmlns="">
          <p:sp>
            <p:nvSpPr>
              <p:cNvPr id="47" name="Rectangle 46"/>
              <p:cNvSpPr>
                <a:spLocks noRot="1" noChangeAspect="1" noMove="1" noResize="1" noEditPoints="1" noAdjustHandles="1" noChangeArrowheads="1" noChangeShapeType="1" noTextEdit="1"/>
              </p:cNvSpPr>
              <p:nvPr/>
            </p:nvSpPr>
            <p:spPr>
              <a:xfrm>
                <a:off x="4579257" y="1808726"/>
                <a:ext cx="2833148" cy="537648"/>
              </a:xfrm>
              <a:prstGeom prst="rect">
                <a:avLst/>
              </a:prstGeom>
              <a:blipFill>
                <a:blip r:embed="rId8"/>
                <a:stretch>
                  <a:fillRect l="-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137374" y="2500640"/>
                <a:ext cx="5068182" cy="978858"/>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sup>
                      </m:sSup>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m:t>
                          </m:r>
                          <m:sSubSup>
                            <m:sSubSupPr>
                              <m:ctrlPr>
                                <a:rPr lang="en-US" sz="2400" i="1" smtClean="0">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𝑜𝑛</m:t>
                              </m:r>
                            </m:sub>
                            <m:sup>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sup>
                          </m:sSubSup>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   </m:t>
                          </m:r>
                          <m:sSubSup>
                            <m:sSubSupPr>
                              <m:ctrlPr>
                                <a:rPr lang="en-US" sz="2400" i="1">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𝑜𝑓𝑓</m:t>
                              </m:r>
                            </m:sub>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r>
                                <a:rPr lang="en-US" sz="2400" i="1">
                                  <a:solidFill>
                                    <a:srgbClr val="FF0000"/>
                                  </a:solidFill>
                                  <a:latin typeface="Cambria Math" panose="02040503050406030204" pitchFamily="18" charset="0"/>
                                </a:rPr>
                                <m:t>)</m:t>
                              </m:r>
                            </m:sup>
                          </m:sSubSup>
                          <m:r>
                            <a:rPr lang="en-US" sz="2400" b="0" i="1" smtClean="0">
                              <a:latin typeface="Cambria Math" panose="02040503050406030204" pitchFamily="18" charset="0"/>
                            </a:rPr>
                            <m:t>)</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𝑊</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oMath>
                  </m:oMathPara>
                </a14:m>
                <a:endParaRPr lang="en-US" sz="2400" b="0" i="0" dirty="0">
                  <a:latin typeface="Cambria Math" panose="020405030504060302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2137374" y="2500640"/>
                <a:ext cx="5068182" cy="978858"/>
              </a:xfrm>
              <a:prstGeom prst="rect">
                <a:avLst/>
              </a:prstGeom>
              <a:blipFill>
                <a:blip r:embed="rId9"/>
                <a:stretch>
                  <a:fillRect/>
                </a:stretch>
              </a:blipFill>
            </p:spPr>
            <p:txBody>
              <a:bodyPr/>
              <a:lstStyle/>
              <a:p>
                <a:r>
                  <a:rPr lang="en-US">
                    <a:noFill/>
                  </a:rPr>
                  <a:t> </a:t>
                </a:r>
              </a:p>
            </p:txBody>
          </p:sp>
        </mc:Fallback>
      </mc:AlternateContent>
      <p:sp>
        <p:nvSpPr>
          <p:cNvPr id="49" name="Rounded Rectangle 48"/>
          <p:cNvSpPr/>
          <p:nvPr/>
        </p:nvSpPr>
        <p:spPr>
          <a:xfrm rot="16200000">
            <a:off x="5577949"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ounded Rectangle 49"/>
          <p:cNvSpPr/>
          <p:nvPr/>
        </p:nvSpPr>
        <p:spPr>
          <a:xfrm rot="16200000">
            <a:off x="5965432" y="4157874"/>
            <a:ext cx="822498" cy="351466"/>
          </a:xfrm>
          <a:prstGeom prst="roundRect">
            <a:avLst/>
          </a:prstGeom>
          <a:solidFill>
            <a:srgbClr val="005ADE">
              <a:alpha val="55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ounded Rectangle 50"/>
          <p:cNvSpPr/>
          <p:nvPr/>
        </p:nvSpPr>
        <p:spPr>
          <a:xfrm rot="16200000">
            <a:off x="6744091"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ounded Rectangle 51"/>
          <p:cNvSpPr/>
          <p:nvPr/>
        </p:nvSpPr>
        <p:spPr>
          <a:xfrm rot="16200000">
            <a:off x="6354762"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Down Arrow 57"/>
          <p:cNvSpPr/>
          <p:nvPr/>
        </p:nvSpPr>
        <p:spPr bwMode="auto">
          <a:xfrm rot="16200000">
            <a:off x="4901365" y="4028602"/>
            <a:ext cx="150208" cy="610007"/>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Tree>
    <p:extLst>
      <p:ext uri="{BB962C8B-B14F-4D97-AF65-F5344CB8AC3E}">
        <p14:creationId xmlns:p14="http://schemas.microsoft.com/office/powerpoint/2010/main" val="201278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zh-CN" sz="3600" dirty="0">
                <a:solidFill>
                  <a:srgbClr val="005ADE"/>
                </a:solidFill>
              </a:rPr>
              <a:t>Outline</a:t>
            </a:r>
            <a:endParaRPr lang="en-US" sz="3600" dirty="0">
              <a:solidFill>
                <a:srgbClr val="005ADE"/>
              </a:solidFill>
            </a:endParaRPr>
          </a:p>
        </p:txBody>
      </p:sp>
      <p:sp>
        <p:nvSpPr>
          <p:cNvPr id="3" name="Content Placeholder 2"/>
          <p:cNvSpPr>
            <a:spLocks noGrp="1"/>
          </p:cNvSpPr>
          <p:nvPr>
            <p:ph idx="1"/>
          </p:nvPr>
        </p:nvSpPr>
        <p:spPr/>
        <p:txBody>
          <a:bodyPr/>
          <a:lstStyle/>
          <a:p>
            <a:r>
              <a:rPr lang="en-US" altLang="zh-CN" dirty="0"/>
              <a:t>Background and motivation</a:t>
            </a:r>
          </a:p>
          <a:p>
            <a:r>
              <a:rPr lang="en-US" altLang="zh-CN" dirty="0"/>
              <a:t>Unfolding iterative algorithms</a:t>
            </a:r>
          </a:p>
          <a:p>
            <a:r>
              <a:rPr lang="en-US" altLang="zh-CN" dirty="0"/>
              <a:t>Theoretical analysis</a:t>
            </a:r>
          </a:p>
          <a:p>
            <a:r>
              <a:rPr lang="en-US" altLang="zh-CN" dirty="0"/>
              <a:t>Practical designs and empirical supports</a:t>
            </a:r>
          </a:p>
          <a:p>
            <a:r>
              <a:rPr lang="en-US" altLang="zh-CN" dirty="0"/>
              <a:t>Applications</a:t>
            </a:r>
          </a:p>
          <a:p>
            <a:r>
              <a:rPr lang="en-US" altLang="zh-CN" dirty="0"/>
              <a:t>Discussion</a:t>
            </a:r>
          </a:p>
          <a:p>
            <a:endParaRPr lang="en-US" dirty="0"/>
          </a:p>
        </p:txBody>
      </p:sp>
    </p:spTree>
    <p:extLst>
      <p:ext uri="{BB962C8B-B14F-4D97-AF65-F5344CB8AC3E}">
        <p14:creationId xmlns:p14="http://schemas.microsoft.com/office/powerpoint/2010/main" val="84579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559024" y="4089649"/>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1559025" y="4645404"/>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1559023" y="5089301"/>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1559024" y="5645056"/>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Arrow Connector 29"/>
          <p:cNvCxnSpPr>
            <a:stCxn id="25" idx="2"/>
            <a:endCxn id="26" idx="0"/>
          </p:cNvCxnSpPr>
          <p:nvPr/>
        </p:nvCxnSpPr>
        <p:spPr>
          <a:xfrm flipH="1">
            <a:off x="2799901" y="4798775"/>
            <a:ext cx="2" cy="290526"/>
          </a:xfrm>
          <a:prstGeom prst="straightConnector1">
            <a:avLst/>
          </a:prstGeom>
          <a:noFill/>
          <a:ln w="19050" cap="flat" cmpd="sng" algn="ctr">
            <a:solidFill>
              <a:srgbClr val="FF0000"/>
            </a:solidFill>
            <a:prstDash val="solid"/>
            <a:miter lim="800000"/>
            <a:tailEnd type="triangle"/>
          </a:ln>
          <a:effectLst/>
        </p:spPr>
      </p:cxnSp>
      <p:cxnSp>
        <p:nvCxnSpPr>
          <p:cNvPr id="31" name="Straight Arrow Connector 30"/>
          <p:cNvCxnSpPr>
            <a:stCxn id="24" idx="2"/>
            <a:endCxn id="25" idx="0"/>
          </p:cNvCxnSpPr>
          <p:nvPr/>
        </p:nvCxnSpPr>
        <p:spPr>
          <a:xfrm>
            <a:off x="2799902" y="4499674"/>
            <a:ext cx="1" cy="145730"/>
          </a:xfrm>
          <a:prstGeom prst="straightConnector1">
            <a:avLst/>
          </a:prstGeom>
          <a:noFill/>
          <a:ln w="19050" cap="flat" cmpd="sng" algn="ctr">
            <a:solidFill>
              <a:srgbClr val="FF0000"/>
            </a:solidFill>
            <a:prstDash val="solid"/>
            <a:miter lim="800000"/>
            <a:tailEnd type="triangle"/>
          </a:ln>
          <a:effectLst/>
        </p:spPr>
      </p:cxnSp>
      <p:cxnSp>
        <p:nvCxnSpPr>
          <p:cNvPr id="32" name="Straight Arrow Connector 31"/>
          <p:cNvCxnSpPr/>
          <p:nvPr/>
        </p:nvCxnSpPr>
        <p:spPr>
          <a:xfrm>
            <a:off x="2799898" y="5503740"/>
            <a:ext cx="1" cy="145730"/>
          </a:xfrm>
          <a:prstGeom prst="straightConnector1">
            <a:avLst/>
          </a:prstGeom>
          <a:noFill/>
          <a:ln w="19050" cap="flat" cmpd="sng" algn="ctr">
            <a:solidFill>
              <a:srgbClr val="FF0000"/>
            </a:solidFill>
            <a:prstDash val="solid"/>
            <a:miter lim="800000"/>
            <a:tailEnd type="triangle"/>
          </a:ln>
          <a:effectLst/>
        </p:spPr>
      </p:cxnSp>
      <p:cxnSp>
        <p:nvCxnSpPr>
          <p:cNvPr id="33" name="Straight Arrow Connector 32"/>
          <p:cNvCxnSpPr/>
          <p:nvPr/>
        </p:nvCxnSpPr>
        <p:spPr>
          <a:xfrm>
            <a:off x="2799898" y="5797960"/>
            <a:ext cx="0" cy="145263"/>
          </a:xfrm>
          <a:prstGeom prst="straightConnector1">
            <a:avLst/>
          </a:prstGeom>
          <a:noFill/>
          <a:ln w="19050" cap="flat" cmpd="sng" algn="ctr">
            <a:solidFill>
              <a:srgbClr val="FF0000"/>
            </a:solidFill>
            <a:prstDash val="solid"/>
            <a:miter lim="800000"/>
            <a:tailEnd type="triangle"/>
          </a:ln>
          <a:effectLst/>
        </p:spPr>
      </p:cxnSp>
      <p:cxnSp>
        <p:nvCxnSpPr>
          <p:cNvPr id="38" name="Straight Arrow Connector 37"/>
          <p:cNvCxnSpPr/>
          <p:nvPr/>
        </p:nvCxnSpPr>
        <p:spPr>
          <a:xfrm flipH="1">
            <a:off x="2799896" y="3799717"/>
            <a:ext cx="2" cy="290526"/>
          </a:xfrm>
          <a:prstGeom prst="straightConnector1">
            <a:avLst/>
          </a:prstGeom>
          <a:noFill/>
          <a:ln w="19050" cap="flat" cmpd="sng" algn="ctr">
            <a:solidFill>
              <a:srgbClr val="FF0000"/>
            </a:solidFill>
            <a:prstDash val="solid"/>
            <a:miter lim="800000"/>
            <a:tailEnd type="triangle"/>
          </a:ln>
          <a:effectLst/>
        </p:spPr>
      </p:cxnSp>
      <p:graphicFrame>
        <p:nvGraphicFramePr>
          <p:cNvPr id="42" name="Object 41"/>
          <p:cNvGraphicFramePr>
            <a:graphicFrameLocks noChangeAspect="1"/>
          </p:cNvGraphicFramePr>
          <p:nvPr>
            <p:extLst/>
          </p:nvPr>
        </p:nvGraphicFramePr>
        <p:xfrm>
          <a:off x="2054192" y="4091256"/>
          <a:ext cx="1482725" cy="349250"/>
        </p:xfrm>
        <a:graphic>
          <a:graphicData uri="http://schemas.openxmlformats.org/presentationml/2006/ole">
            <mc:AlternateContent xmlns:mc="http://schemas.openxmlformats.org/markup-compatibility/2006">
              <mc:Choice xmlns:v="urn:schemas-microsoft-com:vml" Requires="v">
                <p:oleObj spid="_x0000_s16236" name="Equation" r:id="rId4" imgW="863280" imgH="203040" progId="Equation.3">
                  <p:embed/>
                </p:oleObj>
              </mc:Choice>
              <mc:Fallback>
                <p:oleObj name="Equation" r:id="rId4" imgW="863280" imgH="203040" progId="Equation.3">
                  <p:embed/>
                  <p:pic>
                    <p:nvPicPr>
                      <p:cNvPr id="42" name="Object 41"/>
                      <p:cNvPicPr>
                        <a:picLocks noChangeAspect="1" noChangeArrowheads="1"/>
                      </p:cNvPicPr>
                      <p:nvPr/>
                    </p:nvPicPr>
                    <p:blipFill>
                      <a:blip r:embed="rId5"/>
                      <a:srcRect/>
                      <a:stretch>
                        <a:fillRect/>
                      </a:stretch>
                    </p:blipFill>
                    <p:spPr bwMode="auto">
                      <a:xfrm>
                        <a:off x="2054192" y="4091256"/>
                        <a:ext cx="1482725" cy="349250"/>
                      </a:xfrm>
                      <a:prstGeom prst="rect">
                        <a:avLst/>
                      </a:prstGeom>
                      <a:noFill/>
                      <a:ln>
                        <a:noFill/>
                      </a:ln>
                      <a:extLst/>
                    </p:spPr>
                  </p:pic>
                </p:oleObj>
              </mc:Fallback>
            </mc:AlternateContent>
          </a:graphicData>
        </a:graphic>
      </p:graphicFrame>
      <p:cxnSp>
        <p:nvCxnSpPr>
          <p:cNvPr id="4" name="Elbow Connector 3"/>
          <p:cNvCxnSpPr/>
          <p:nvPr/>
        </p:nvCxnSpPr>
        <p:spPr bwMode="auto">
          <a:xfrm flipV="1">
            <a:off x="2555915" y="4689285"/>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43" name="Object 42"/>
          <p:cNvGraphicFramePr>
            <a:graphicFrameLocks noChangeAspect="1"/>
          </p:cNvGraphicFramePr>
          <p:nvPr>
            <p:extLst/>
          </p:nvPr>
        </p:nvGraphicFramePr>
        <p:xfrm>
          <a:off x="2016092" y="5105668"/>
          <a:ext cx="1571625" cy="349250"/>
        </p:xfrm>
        <a:graphic>
          <a:graphicData uri="http://schemas.openxmlformats.org/presentationml/2006/ole">
            <mc:AlternateContent xmlns:mc="http://schemas.openxmlformats.org/markup-compatibility/2006">
              <mc:Choice xmlns:v="urn:schemas-microsoft-com:vml" Requires="v">
                <p:oleObj spid="_x0000_s16237" name="Equation" r:id="rId6" imgW="914400" imgH="203040" progId="Equation.3">
                  <p:embed/>
                </p:oleObj>
              </mc:Choice>
              <mc:Fallback>
                <p:oleObj name="Equation" r:id="rId6" imgW="914400" imgH="203040" progId="Equation.3">
                  <p:embed/>
                  <p:pic>
                    <p:nvPicPr>
                      <p:cNvPr id="43" name="Object 42"/>
                      <p:cNvPicPr>
                        <a:picLocks noChangeAspect="1" noChangeArrowheads="1"/>
                      </p:cNvPicPr>
                      <p:nvPr/>
                    </p:nvPicPr>
                    <p:blipFill>
                      <a:blip r:embed="rId7"/>
                      <a:srcRect/>
                      <a:stretch>
                        <a:fillRect/>
                      </a:stretch>
                    </p:blipFill>
                    <p:spPr bwMode="auto">
                      <a:xfrm>
                        <a:off x="2016092" y="5105668"/>
                        <a:ext cx="1571625" cy="349250"/>
                      </a:xfrm>
                      <a:prstGeom prst="rect">
                        <a:avLst/>
                      </a:prstGeom>
                      <a:noFill/>
                      <a:ln>
                        <a:noFill/>
                      </a:ln>
                      <a:extLst/>
                    </p:spPr>
                  </p:pic>
                </p:oleObj>
              </mc:Fallback>
            </mc:AlternateContent>
          </a:graphicData>
        </a:graphic>
      </p:graphicFrame>
      <p:cxnSp>
        <p:nvCxnSpPr>
          <p:cNvPr id="45" name="Elbow Connector 44"/>
          <p:cNvCxnSpPr/>
          <p:nvPr/>
        </p:nvCxnSpPr>
        <p:spPr bwMode="auto">
          <a:xfrm flipV="1">
            <a:off x="2555915" y="5688487"/>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40" name="标题 1"/>
          <p:cNvSpPr>
            <a:spLocks noGrp="1"/>
          </p:cNvSpPr>
          <p:nvPr>
            <p:ph type="title"/>
          </p:nvPr>
        </p:nvSpPr>
        <p:spPr>
          <a:xfrm>
            <a:off x="898525" y="149801"/>
            <a:ext cx="7346950" cy="1004311"/>
          </a:xfrm>
        </p:spPr>
        <p:txBody>
          <a:bodyPr>
            <a:normAutofit fontScale="90000"/>
          </a:bodyPr>
          <a:lstStyle/>
          <a:p>
            <a:pPr algn="ctr"/>
            <a:r>
              <a:rPr lang="en-US" sz="3600" dirty="0">
                <a:solidFill>
                  <a:srgbClr val="005ADE"/>
                </a:solidFill>
              </a:rPr>
              <a:t>Advantages of Independent Layer Weights (and Activations)</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39" name="Rectangle 38"/>
              <p:cNvSpPr/>
              <p:nvPr/>
            </p:nvSpPr>
            <p:spPr>
              <a:xfrm>
                <a:off x="1788188" y="1837664"/>
                <a:ext cx="2259849" cy="461665"/>
              </a:xfrm>
              <a:prstGeom prst="rect">
                <a:avLst/>
              </a:prstGeom>
            </p:spPr>
            <p:txBody>
              <a:bodyPr wrap="none">
                <a:spAutoFit/>
              </a:bodyPr>
              <a:lstStyle/>
              <a:p>
                <a14:m>
                  <m:oMath xmlns:m="http://schemas.openxmlformats.org/officeDocument/2006/math">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oMath>
                </a14:m>
                <a:r>
                  <a:rPr lang="en-US" sz="2400" dirty="0"/>
                  <a:t> </a:t>
                </a:r>
              </a:p>
            </p:txBody>
          </p:sp>
        </mc:Choice>
        <mc:Fallback xmlns="">
          <p:sp>
            <p:nvSpPr>
              <p:cNvPr id="39" name="Rectangle 38"/>
              <p:cNvSpPr>
                <a:spLocks noRot="1" noChangeAspect="1" noMove="1" noResize="1" noEditPoints="1" noAdjustHandles="1" noChangeArrowheads="1" noChangeShapeType="1" noTextEdit="1"/>
              </p:cNvSpPr>
              <p:nvPr/>
            </p:nvSpPr>
            <p:spPr>
              <a:xfrm>
                <a:off x="1788188" y="1837664"/>
                <a:ext cx="2259849" cy="461665"/>
              </a:xfrm>
              <a:prstGeom prst="rect">
                <a:avLst/>
              </a:prstGeom>
              <a:blipFill>
                <a:blip r:embed="rId8"/>
                <a:stretch>
                  <a:fillRect l="-53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579257" y="1808726"/>
                <a:ext cx="2833148" cy="537648"/>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e>
                      <m: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𝑢𝑛𝑐𝑜𝑟</m:t>
                            </m:r>
                          </m:e>
                        </m:d>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Δ</m:t>
                        </m:r>
                      </m:e>
                      <m:sub>
                        <m:r>
                          <m:rPr>
                            <m:sty m:val="p"/>
                          </m:rPr>
                          <a:rPr lang="en-US" sz="2400" b="0" i="0" smtClean="0">
                            <a:latin typeface="Cambria Math" panose="02040503050406030204" pitchFamily="18" charset="0"/>
                          </a:rPr>
                          <m:t>i</m:t>
                        </m:r>
                      </m:sub>
                    </m:sSub>
                  </m:oMath>
                </a14:m>
                <a:r>
                  <a:rPr lang="en-US" sz="2400" dirty="0"/>
                  <a:t> </a:t>
                </a:r>
              </a:p>
            </p:txBody>
          </p:sp>
        </mc:Choice>
        <mc:Fallback xmlns="">
          <p:sp>
            <p:nvSpPr>
              <p:cNvPr id="47" name="Rectangle 46"/>
              <p:cNvSpPr>
                <a:spLocks noRot="1" noChangeAspect="1" noMove="1" noResize="1" noEditPoints="1" noAdjustHandles="1" noChangeArrowheads="1" noChangeShapeType="1" noTextEdit="1"/>
              </p:cNvSpPr>
              <p:nvPr/>
            </p:nvSpPr>
            <p:spPr>
              <a:xfrm>
                <a:off x="4579257" y="1808726"/>
                <a:ext cx="2833148" cy="537648"/>
              </a:xfrm>
              <a:prstGeom prst="rect">
                <a:avLst/>
              </a:prstGeom>
              <a:blipFill>
                <a:blip r:embed="rId9"/>
                <a:stretch>
                  <a:fillRect l="-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137374" y="2500640"/>
                <a:ext cx="5068182" cy="978858"/>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sup>
                      </m:sSup>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m:t>
                          </m:r>
                          <m:sSubSup>
                            <m:sSubSupPr>
                              <m:ctrlPr>
                                <a:rPr lang="en-US" sz="2400" i="1" smtClean="0">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𝑜𝑛</m:t>
                              </m:r>
                            </m:sub>
                            <m:sup>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sup>
                          </m:sSubSup>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   </m:t>
                          </m:r>
                          <m:sSubSup>
                            <m:sSubSupPr>
                              <m:ctrlPr>
                                <a:rPr lang="en-US" sz="2400" i="1">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𝑜𝑓𝑓</m:t>
                              </m:r>
                            </m:sub>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r>
                                <a:rPr lang="en-US" sz="2400" i="1">
                                  <a:solidFill>
                                    <a:srgbClr val="FF0000"/>
                                  </a:solidFill>
                                  <a:latin typeface="Cambria Math" panose="02040503050406030204" pitchFamily="18" charset="0"/>
                                </a:rPr>
                                <m:t>)</m:t>
                              </m:r>
                            </m:sup>
                          </m:sSubSup>
                          <m:r>
                            <a:rPr lang="en-US" sz="2400" b="0" i="1" smtClean="0">
                              <a:latin typeface="Cambria Math" panose="02040503050406030204" pitchFamily="18" charset="0"/>
                            </a:rPr>
                            <m:t>)</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𝑊</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oMath>
                  </m:oMathPara>
                </a14:m>
                <a:endParaRPr lang="en-US" sz="2400" b="0" i="0" dirty="0">
                  <a:latin typeface="Cambria Math" panose="020405030504060302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2137374" y="2500640"/>
                <a:ext cx="5068182" cy="978858"/>
              </a:xfrm>
              <a:prstGeom prst="rect">
                <a:avLst/>
              </a:prstGeom>
              <a:blipFill>
                <a:blip r:embed="rId10"/>
                <a:stretch>
                  <a:fillRect/>
                </a:stretch>
              </a:blipFill>
            </p:spPr>
            <p:txBody>
              <a:bodyPr/>
              <a:lstStyle/>
              <a:p>
                <a:r>
                  <a:rPr lang="en-US">
                    <a:noFill/>
                  </a:rPr>
                  <a:t> </a:t>
                </a:r>
              </a:p>
            </p:txBody>
          </p:sp>
        </mc:Fallback>
      </mc:AlternateContent>
      <p:sp>
        <p:nvSpPr>
          <p:cNvPr id="49" name="Rounded Rectangle 48"/>
          <p:cNvSpPr/>
          <p:nvPr/>
        </p:nvSpPr>
        <p:spPr>
          <a:xfrm rot="16200000">
            <a:off x="5577949"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ounded Rectangle 49"/>
          <p:cNvSpPr/>
          <p:nvPr/>
        </p:nvSpPr>
        <p:spPr>
          <a:xfrm rot="16200000">
            <a:off x="5965432" y="4157874"/>
            <a:ext cx="822498" cy="351466"/>
          </a:xfrm>
          <a:prstGeom prst="roundRect">
            <a:avLst/>
          </a:prstGeom>
          <a:solidFill>
            <a:srgbClr val="005ADE">
              <a:alpha val="55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ounded Rectangle 50"/>
          <p:cNvSpPr/>
          <p:nvPr/>
        </p:nvSpPr>
        <p:spPr>
          <a:xfrm rot="16200000">
            <a:off x="6744091"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ounded Rectangle 51"/>
          <p:cNvSpPr/>
          <p:nvPr/>
        </p:nvSpPr>
        <p:spPr>
          <a:xfrm rot="16200000">
            <a:off x="6354762"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Down Arrow 57"/>
          <p:cNvSpPr/>
          <p:nvPr/>
        </p:nvSpPr>
        <p:spPr bwMode="auto">
          <a:xfrm rot="16200000">
            <a:off x="4901365" y="4028602"/>
            <a:ext cx="150208" cy="610007"/>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59" name="Down Arrow 58"/>
          <p:cNvSpPr/>
          <p:nvPr/>
        </p:nvSpPr>
        <p:spPr bwMode="auto">
          <a:xfrm rot="16200000">
            <a:off x="4892382" y="5087395"/>
            <a:ext cx="150208" cy="610007"/>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29" name="Rounded Rectangle 28"/>
          <p:cNvSpPr/>
          <p:nvPr/>
        </p:nvSpPr>
        <p:spPr>
          <a:xfrm rot="16200000">
            <a:off x="6002325" y="5044097"/>
            <a:ext cx="822498" cy="724075"/>
          </a:xfrm>
          <a:prstGeom prst="roundRect">
            <a:avLst/>
          </a:prstGeom>
          <a:solidFill>
            <a:srgbClr val="005ADE">
              <a:alpha val="23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Rounded Rectangle 33"/>
          <p:cNvSpPr/>
          <p:nvPr/>
        </p:nvSpPr>
        <p:spPr>
          <a:xfrm rot="16200000">
            <a:off x="5831511" y="5360793"/>
            <a:ext cx="751501" cy="90679"/>
          </a:xfrm>
          <a:prstGeom prst="roundRect">
            <a:avLst/>
          </a:prstGeom>
          <a:solidFill>
            <a:srgbClr val="ED7D31">
              <a:alpha val="55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ounded Rectangle 34"/>
          <p:cNvSpPr/>
          <p:nvPr/>
        </p:nvSpPr>
        <p:spPr>
          <a:xfrm rot="16200000">
            <a:off x="5984543" y="5360793"/>
            <a:ext cx="751501" cy="90679"/>
          </a:xfrm>
          <a:prstGeom prst="roundRect">
            <a:avLst/>
          </a:prstGeom>
          <a:solidFill>
            <a:srgbClr val="ED7D31">
              <a:alpha val="5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Rounded Rectangle 35"/>
          <p:cNvSpPr/>
          <p:nvPr/>
        </p:nvSpPr>
        <p:spPr>
          <a:xfrm rot="16200000">
            <a:off x="6284184" y="5360793"/>
            <a:ext cx="751501" cy="90679"/>
          </a:xfrm>
          <a:prstGeom prst="roundRect">
            <a:avLst/>
          </a:prstGeom>
          <a:solidFill>
            <a:srgbClr val="ED7D31">
              <a:alpha val="55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426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rot="16200000">
            <a:off x="6002325" y="5044097"/>
            <a:ext cx="822498" cy="724075"/>
          </a:xfrm>
          <a:prstGeom prst="roundRect">
            <a:avLst/>
          </a:prstGeom>
          <a:solidFill>
            <a:srgbClr val="005ADE">
              <a:alpha val="23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Rounded Rectangle 23"/>
          <p:cNvSpPr/>
          <p:nvPr/>
        </p:nvSpPr>
        <p:spPr>
          <a:xfrm>
            <a:off x="1559024" y="4089649"/>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1559025" y="4645404"/>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1559023" y="5089301"/>
            <a:ext cx="2481755" cy="410025"/>
          </a:xfrm>
          <a:prstGeom prst="roundRect">
            <a:avLst/>
          </a:prstGeom>
          <a:solidFill>
            <a:srgbClr val="ED7D31">
              <a:alpha val="2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1559024" y="5645056"/>
            <a:ext cx="2481755" cy="153371"/>
          </a:xfrm>
          <a:prstGeom prst="roundRect">
            <a:avLst/>
          </a:prstGeom>
          <a:solidFill>
            <a:srgbClr val="005ADE">
              <a:alpha val="22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Arrow Connector 29"/>
          <p:cNvCxnSpPr>
            <a:stCxn id="25" idx="2"/>
            <a:endCxn id="26" idx="0"/>
          </p:cNvCxnSpPr>
          <p:nvPr/>
        </p:nvCxnSpPr>
        <p:spPr>
          <a:xfrm flipH="1">
            <a:off x="2799901" y="4798775"/>
            <a:ext cx="2" cy="290526"/>
          </a:xfrm>
          <a:prstGeom prst="straightConnector1">
            <a:avLst/>
          </a:prstGeom>
          <a:noFill/>
          <a:ln w="19050" cap="flat" cmpd="sng" algn="ctr">
            <a:solidFill>
              <a:srgbClr val="FF0000"/>
            </a:solidFill>
            <a:prstDash val="solid"/>
            <a:miter lim="800000"/>
            <a:tailEnd type="triangle"/>
          </a:ln>
          <a:effectLst/>
        </p:spPr>
      </p:cxnSp>
      <p:cxnSp>
        <p:nvCxnSpPr>
          <p:cNvPr id="31" name="Straight Arrow Connector 30"/>
          <p:cNvCxnSpPr>
            <a:stCxn id="24" idx="2"/>
            <a:endCxn id="25" idx="0"/>
          </p:cNvCxnSpPr>
          <p:nvPr/>
        </p:nvCxnSpPr>
        <p:spPr>
          <a:xfrm>
            <a:off x="2799902" y="4499674"/>
            <a:ext cx="1" cy="145730"/>
          </a:xfrm>
          <a:prstGeom prst="straightConnector1">
            <a:avLst/>
          </a:prstGeom>
          <a:noFill/>
          <a:ln w="19050" cap="flat" cmpd="sng" algn="ctr">
            <a:solidFill>
              <a:srgbClr val="FF0000"/>
            </a:solidFill>
            <a:prstDash val="solid"/>
            <a:miter lim="800000"/>
            <a:tailEnd type="triangle"/>
          </a:ln>
          <a:effectLst/>
        </p:spPr>
      </p:cxnSp>
      <p:cxnSp>
        <p:nvCxnSpPr>
          <p:cNvPr id="32" name="Straight Arrow Connector 31"/>
          <p:cNvCxnSpPr/>
          <p:nvPr/>
        </p:nvCxnSpPr>
        <p:spPr>
          <a:xfrm>
            <a:off x="2799898" y="5503740"/>
            <a:ext cx="1" cy="145730"/>
          </a:xfrm>
          <a:prstGeom prst="straightConnector1">
            <a:avLst/>
          </a:prstGeom>
          <a:noFill/>
          <a:ln w="19050" cap="flat" cmpd="sng" algn="ctr">
            <a:solidFill>
              <a:srgbClr val="FF0000"/>
            </a:solidFill>
            <a:prstDash val="solid"/>
            <a:miter lim="800000"/>
            <a:tailEnd type="triangle"/>
          </a:ln>
          <a:effectLst/>
        </p:spPr>
      </p:cxnSp>
      <p:cxnSp>
        <p:nvCxnSpPr>
          <p:cNvPr id="33" name="Straight Arrow Connector 32"/>
          <p:cNvCxnSpPr/>
          <p:nvPr/>
        </p:nvCxnSpPr>
        <p:spPr>
          <a:xfrm>
            <a:off x="2799898" y="5797960"/>
            <a:ext cx="0" cy="145263"/>
          </a:xfrm>
          <a:prstGeom prst="straightConnector1">
            <a:avLst/>
          </a:prstGeom>
          <a:noFill/>
          <a:ln w="19050" cap="flat" cmpd="sng" algn="ctr">
            <a:solidFill>
              <a:srgbClr val="FF0000"/>
            </a:solidFill>
            <a:prstDash val="solid"/>
            <a:miter lim="800000"/>
            <a:tailEnd type="triangle"/>
          </a:ln>
          <a:effectLst/>
        </p:spPr>
      </p:cxnSp>
      <p:cxnSp>
        <p:nvCxnSpPr>
          <p:cNvPr id="38" name="Straight Arrow Connector 37"/>
          <p:cNvCxnSpPr/>
          <p:nvPr/>
        </p:nvCxnSpPr>
        <p:spPr>
          <a:xfrm flipH="1">
            <a:off x="2799896" y="3799717"/>
            <a:ext cx="2" cy="290526"/>
          </a:xfrm>
          <a:prstGeom prst="straightConnector1">
            <a:avLst/>
          </a:prstGeom>
          <a:noFill/>
          <a:ln w="19050" cap="flat" cmpd="sng" algn="ctr">
            <a:solidFill>
              <a:srgbClr val="FF0000"/>
            </a:solidFill>
            <a:prstDash val="solid"/>
            <a:miter lim="800000"/>
            <a:tailEnd type="triangle"/>
          </a:ln>
          <a:effectLst/>
        </p:spPr>
      </p:cxnSp>
      <p:graphicFrame>
        <p:nvGraphicFramePr>
          <p:cNvPr id="42" name="Object 41"/>
          <p:cNvGraphicFramePr>
            <a:graphicFrameLocks noChangeAspect="1"/>
          </p:cNvGraphicFramePr>
          <p:nvPr>
            <p:extLst/>
          </p:nvPr>
        </p:nvGraphicFramePr>
        <p:xfrm>
          <a:off x="2054192" y="4091256"/>
          <a:ext cx="1482725" cy="349250"/>
        </p:xfrm>
        <a:graphic>
          <a:graphicData uri="http://schemas.openxmlformats.org/presentationml/2006/ole">
            <mc:AlternateContent xmlns:mc="http://schemas.openxmlformats.org/markup-compatibility/2006">
              <mc:Choice xmlns:v="urn:schemas-microsoft-com:vml" Requires="v">
                <p:oleObj spid="_x0000_s15214" name="Equation" r:id="rId4" imgW="863280" imgH="203040" progId="Equation.3">
                  <p:embed/>
                </p:oleObj>
              </mc:Choice>
              <mc:Fallback>
                <p:oleObj name="Equation" r:id="rId4" imgW="863280" imgH="203040" progId="Equation.3">
                  <p:embed/>
                  <p:pic>
                    <p:nvPicPr>
                      <p:cNvPr id="42" name="Object 41"/>
                      <p:cNvPicPr>
                        <a:picLocks noChangeAspect="1" noChangeArrowheads="1"/>
                      </p:cNvPicPr>
                      <p:nvPr/>
                    </p:nvPicPr>
                    <p:blipFill>
                      <a:blip r:embed="rId5"/>
                      <a:srcRect/>
                      <a:stretch>
                        <a:fillRect/>
                      </a:stretch>
                    </p:blipFill>
                    <p:spPr bwMode="auto">
                      <a:xfrm>
                        <a:off x="2054192" y="4091256"/>
                        <a:ext cx="1482725" cy="349250"/>
                      </a:xfrm>
                      <a:prstGeom prst="rect">
                        <a:avLst/>
                      </a:prstGeom>
                      <a:noFill/>
                      <a:ln>
                        <a:noFill/>
                      </a:ln>
                      <a:extLst/>
                    </p:spPr>
                  </p:pic>
                </p:oleObj>
              </mc:Fallback>
            </mc:AlternateContent>
          </a:graphicData>
        </a:graphic>
      </p:graphicFrame>
      <p:cxnSp>
        <p:nvCxnSpPr>
          <p:cNvPr id="4" name="Elbow Connector 3"/>
          <p:cNvCxnSpPr/>
          <p:nvPr/>
        </p:nvCxnSpPr>
        <p:spPr bwMode="auto">
          <a:xfrm flipV="1">
            <a:off x="2555915" y="4689285"/>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43" name="Object 42"/>
          <p:cNvGraphicFramePr>
            <a:graphicFrameLocks noChangeAspect="1"/>
          </p:cNvGraphicFramePr>
          <p:nvPr>
            <p:extLst/>
          </p:nvPr>
        </p:nvGraphicFramePr>
        <p:xfrm>
          <a:off x="2016092" y="5105668"/>
          <a:ext cx="1571625" cy="349250"/>
        </p:xfrm>
        <a:graphic>
          <a:graphicData uri="http://schemas.openxmlformats.org/presentationml/2006/ole">
            <mc:AlternateContent xmlns:mc="http://schemas.openxmlformats.org/markup-compatibility/2006">
              <mc:Choice xmlns:v="urn:schemas-microsoft-com:vml" Requires="v">
                <p:oleObj spid="_x0000_s15215" name="Equation" r:id="rId6" imgW="914400" imgH="203040" progId="Equation.3">
                  <p:embed/>
                </p:oleObj>
              </mc:Choice>
              <mc:Fallback>
                <p:oleObj name="Equation" r:id="rId6" imgW="914400" imgH="203040" progId="Equation.3">
                  <p:embed/>
                  <p:pic>
                    <p:nvPicPr>
                      <p:cNvPr id="43" name="Object 42"/>
                      <p:cNvPicPr>
                        <a:picLocks noChangeAspect="1" noChangeArrowheads="1"/>
                      </p:cNvPicPr>
                      <p:nvPr/>
                    </p:nvPicPr>
                    <p:blipFill>
                      <a:blip r:embed="rId7"/>
                      <a:srcRect/>
                      <a:stretch>
                        <a:fillRect/>
                      </a:stretch>
                    </p:blipFill>
                    <p:spPr bwMode="auto">
                      <a:xfrm>
                        <a:off x="2016092" y="5105668"/>
                        <a:ext cx="1571625" cy="349250"/>
                      </a:xfrm>
                      <a:prstGeom prst="rect">
                        <a:avLst/>
                      </a:prstGeom>
                      <a:noFill/>
                      <a:ln>
                        <a:noFill/>
                      </a:ln>
                      <a:extLst/>
                    </p:spPr>
                  </p:pic>
                </p:oleObj>
              </mc:Fallback>
            </mc:AlternateContent>
          </a:graphicData>
        </a:graphic>
      </p:graphicFrame>
      <p:cxnSp>
        <p:nvCxnSpPr>
          <p:cNvPr id="45" name="Elbow Connector 44"/>
          <p:cNvCxnSpPr/>
          <p:nvPr/>
        </p:nvCxnSpPr>
        <p:spPr bwMode="auto">
          <a:xfrm flipV="1">
            <a:off x="2555915" y="5688487"/>
            <a:ext cx="476327" cy="55571"/>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40" name="标题 1"/>
          <p:cNvSpPr>
            <a:spLocks noGrp="1"/>
          </p:cNvSpPr>
          <p:nvPr>
            <p:ph type="title"/>
          </p:nvPr>
        </p:nvSpPr>
        <p:spPr>
          <a:xfrm>
            <a:off x="898525" y="149801"/>
            <a:ext cx="7346950" cy="1004311"/>
          </a:xfrm>
        </p:spPr>
        <p:txBody>
          <a:bodyPr>
            <a:normAutofit fontScale="90000"/>
          </a:bodyPr>
          <a:lstStyle/>
          <a:p>
            <a:pPr algn="ctr"/>
            <a:r>
              <a:rPr lang="en-US" sz="3600" dirty="0">
                <a:solidFill>
                  <a:srgbClr val="005ADE"/>
                </a:solidFill>
              </a:rPr>
              <a:t>Advantages of Independent Layer Weights (and Activations)</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39" name="Rectangle 38"/>
              <p:cNvSpPr/>
              <p:nvPr/>
            </p:nvSpPr>
            <p:spPr>
              <a:xfrm>
                <a:off x="1788188" y="1837664"/>
                <a:ext cx="2259849" cy="461665"/>
              </a:xfrm>
              <a:prstGeom prst="rect">
                <a:avLst/>
              </a:prstGeom>
            </p:spPr>
            <p:txBody>
              <a:bodyPr wrap="none">
                <a:spAutoFit/>
              </a:bodyPr>
              <a:lstStyle/>
              <a:p>
                <a14:m>
                  <m:oMath xmlns:m="http://schemas.openxmlformats.org/officeDocument/2006/math">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oMath>
                </a14:m>
                <a:r>
                  <a:rPr lang="en-US" sz="2400" dirty="0"/>
                  <a:t> </a:t>
                </a:r>
              </a:p>
            </p:txBody>
          </p:sp>
        </mc:Choice>
        <mc:Fallback xmlns="">
          <p:sp>
            <p:nvSpPr>
              <p:cNvPr id="39" name="Rectangle 38"/>
              <p:cNvSpPr>
                <a:spLocks noRot="1" noChangeAspect="1" noMove="1" noResize="1" noEditPoints="1" noAdjustHandles="1" noChangeArrowheads="1" noChangeShapeType="1" noTextEdit="1"/>
              </p:cNvSpPr>
              <p:nvPr/>
            </p:nvSpPr>
            <p:spPr>
              <a:xfrm>
                <a:off x="1788188" y="1837664"/>
                <a:ext cx="2259849" cy="461665"/>
              </a:xfrm>
              <a:prstGeom prst="rect">
                <a:avLst/>
              </a:prstGeom>
              <a:blipFill>
                <a:blip r:embed="rId8"/>
                <a:stretch>
                  <a:fillRect l="-53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579257" y="1808726"/>
                <a:ext cx="2833148" cy="537648"/>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smtClean="0">
                                <a:latin typeface="Cambria Math" panose="02040503050406030204" pitchFamily="18" charset="0"/>
                              </a:rPr>
                              <m:t>𝑖</m:t>
                            </m:r>
                          </m:sub>
                        </m:sSub>
                      </m:e>
                      <m: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𝑢𝑛𝑐𝑜𝑟</m:t>
                            </m:r>
                          </m:e>
                        </m:d>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Δ</m:t>
                        </m:r>
                      </m:e>
                      <m:sub>
                        <m:r>
                          <m:rPr>
                            <m:sty m:val="p"/>
                          </m:rPr>
                          <a:rPr lang="en-US" sz="2400" b="0" i="0" smtClean="0">
                            <a:latin typeface="Cambria Math" panose="02040503050406030204" pitchFamily="18" charset="0"/>
                          </a:rPr>
                          <m:t>i</m:t>
                        </m:r>
                      </m:sub>
                    </m:sSub>
                  </m:oMath>
                </a14:m>
                <a:r>
                  <a:rPr lang="en-US" sz="2400" dirty="0"/>
                  <a:t> </a:t>
                </a:r>
              </a:p>
            </p:txBody>
          </p:sp>
        </mc:Choice>
        <mc:Fallback xmlns="">
          <p:sp>
            <p:nvSpPr>
              <p:cNvPr id="47" name="Rectangle 46"/>
              <p:cNvSpPr>
                <a:spLocks noRot="1" noChangeAspect="1" noMove="1" noResize="1" noEditPoints="1" noAdjustHandles="1" noChangeArrowheads="1" noChangeShapeType="1" noTextEdit="1"/>
              </p:cNvSpPr>
              <p:nvPr/>
            </p:nvSpPr>
            <p:spPr>
              <a:xfrm>
                <a:off x="4579257" y="1808726"/>
                <a:ext cx="2833148" cy="537648"/>
              </a:xfrm>
              <a:prstGeom prst="rect">
                <a:avLst/>
              </a:prstGeom>
              <a:blipFill>
                <a:blip r:embed="rId9"/>
                <a:stretch>
                  <a:fillRect l="-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137374" y="2500640"/>
                <a:ext cx="5068182" cy="978858"/>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sup>
                      </m:sSup>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m:t>
                          </m:r>
                          <m:sSubSup>
                            <m:sSubSupPr>
                              <m:ctrlPr>
                                <a:rPr lang="en-US" sz="2400" i="1" smtClean="0">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𝑜𝑛</m:t>
                              </m:r>
                            </m:sub>
                            <m:sup>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𝑡</m:t>
                                  </m:r>
                                </m:e>
                              </m:d>
                            </m:sup>
                          </m:sSubSup>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   </m:t>
                          </m:r>
                          <m:sSubSup>
                            <m:sSubSupPr>
                              <m:ctrlPr>
                                <a:rPr lang="en-US" sz="2400" i="1">
                                  <a:solidFill>
                                    <a:srgbClr val="FF0000"/>
                                  </a:solidFill>
                                  <a:latin typeface="Cambria Math" panose="02040503050406030204" pitchFamily="18" charset="0"/>
                                </a:rPr>
                              </m:ctrlPr>
                            </m:sSubSupPr>
                            <m:e>
                              <m:r>
                                <m:rPr>
                                  <m:sty m:val="p"/>
                                </m:rPr>
                                <a:rPr lang="en-US" sz="2400">
                                  <a:solidFill>
                                    <a:srgbClr val="FF0000"/>
                                  </a:solidFill>
                                  <a:latin typeface="Cambria Math" panose="02040503050406030204" pitchFamily="18" charset="0"/>
                                </a:rPr>
                                <m:t>Ω</m:t>
                              </m:r>
                            </m:e>
                            <m:sub>
                              <m:r>
                                <a:rPr lang="en-US" sz="2400" i="1">
                                  <a:solidFill>
                                    <a:srgbClr val="FF0000"/>
                                  </a:solidFill>
                                  <a:latin typeface="Cambria Math" panose="02040503050406030204" pitchFamily="18" charset="0"/>
                                </a:rPr>
                                <m:t>𝑜𝑓𝑓</m:t>
                              </m:r>
                            </m:sub>
                            <m:sup>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r>
                                <a:rPr lang="en-US" sz="2400" i="1">
                                  <a:solidFill>
                                    <a:srgbClr val="FF0000"/>
                                  </a:solidFill>
                                  <a:latin typeface="Cambria Math" panose="02040503050406030204" pitchFamily="18" charset="0"/>
                                </a:rPr>
                                <m:t>)</m:t>
                              </m:r>
                            </m:sup>
                          </m:sSubSup>
                          <m:r>
                            <a:rPr lang="en-US" sz="2400" b="0" i="1" smtClean="0">
                              <a:latin typeface="Cambria Math" panose="02040503050406030204" pitchFamily="18" charset="0"/>
                            </a:rPr>
                            <m:t>)</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𝑊</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up>
                      </m:sSup>
                      <m:r>
                        <a:rPr lang="en-US" sz="2400" b="0" i="1" smtClean="0">
                          <a:latin typeface="Cambria Math" panose="02040503050406030204" pitchFamily="18" charset="0"/>
                        </a:rPr>
                        <m:t>]</m:t>
                      </m:r>
                    </m:oMath>
                  </m:oMathPara>
                </a14:m>
                <a:endParaRPr lang="en-US" sz="2400" b="0" i="0" dirty="0">
                  <a:latin typeface="Cambria Math" panose="020405030504060302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2137374" y="2500640"/>
                <a:ext cx="5068182" cy="978858"/>
              </a:xfrm>
              <a:prstGeom prst="rect">
                <a:avLst/>
              </a:prstGeom>
              <a:blipFill>
                <a:blip r:embed="rId10"/>
                <a:stretch>
                  <a:fillRect/>
                </a:stretch>
              </a:blipFill>
            </p:spPr>
            <p:txBody>
              <a:bodyPr/>
              <a:lstStyle/>
              <a:p>
                <a:r>
                  <a:rPr lang="en-US">
                    <a:noFill/>
                  </a:rPr>
                  <a:t> </a:t>
                </a:r>
              </a:p>
            </p:txBody>
          </p:sp>
        </mc:Fallback>
      </mc:AlternateContent>
      <p:sp>
        <p:nvSpPr>
          <p:cNvPr id="49" name="Rounded Rectangle 48"/>
          <p:cNvSpPr/>
          <p:nvPr/>
        </p:nvSpPr>
        <p:spPr>
          <a:xfrm rot="16200000">
            <a:off x="5577949"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ounded Rectangle 49"/>
          <p:cNvSpPr/>
          <p:nvPr/>
        </p:nvSpPr>
        <p:spPr>
          <a:xfrm rot="16200000">
            <a:off x="5965432" y="4157874"/>
            <a:ext cx="822498" cy="351466"/>
          </a:xfrm>
          <a:prstGeom prst="roundRect">
            <a:avLst/>
          </a:prstGeom>
          <a:solidFill>
            <a:srgbClr val="005ADE">
              <a:alpha val="55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ounded Rectangle 50"/>
          <p:cNvSpPr/>
          <p:nvPr/>
        </p:nvSpPr>
        <p:spPr>
          <a:xfrm rot="16200000">
            <a:off x="6744091"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ounded Rectangle 51"/>
          <p:cNvSpPr/>
          <p:nvPr/>
        </p:nvSpPr>
        <p:spPr>
          <a:xfrm rot="16200000">
            <a:off x="6354762" y="4157874"/>
            <a:ext cx="822498" cy="351466"/>
          </a:xfrm>
          <a:prstGeom prst="roundRect">
            <a:avLst/>
          </a:prstGeom>
          <a:solidFill>
            <a:srgbClr val="005ADE">
              <a:alpha val="6000"/>
            </a:srgbClr>
          </a:solidFill>
          <a:ln w="12700" cap="flat" cmpd="sng" algn="ctr">
            <a:solidFill>
              <a:srgbClr val="005A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Rounded Rectangle 52"/>
          <p:cNvSpPr/>
          <p:nvPr/>
        </p:nvSpPr>
        <p:spPr>
          <a:xfrm rot="16200000">
            <a:off x="5831511" y="5360793"/>
            <a:ext cx="751501" cy="90679"/>
          </a:xfrm>
          <a:prstGeom prst="roundRect">
            <a:avLst/>
          </a:prstGeom>
          <a:solidFill>
            <a:srgbClr val="ED7D31">
              <a:alpha val="8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 name="Rounded Rectangle 54"/>
          <p:cNvSpPr/>
          <p:nvPr/>
        </p:nvSpPr>
        <p:spPr>
          <a:xfrm rot="16200000">
            <a:off x="5984543" y="5360793"/>
            <a:ext cx="751501" cy="90679"/>
          </a:xfrm>
          <a:prstGeom prst="roundRect">
            <a:avLst/>
          </a:prstGeom>
          <a:solidFill>
            <a:srgbClr val="ED7D31">
              <a:alpha val="52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ounded Rectangle 55"/>
          <p:cNvSpPr/>
          <p:nvPr/>
        </p:nvSpPr>
        <p:spPr>
          <a:xfrm rot="16200000">
            <a:off x="6284184" y="5360793"/>
            <a:ext cx="751501" cy="90679"/>
          </a:xfrm>
          <a:prstGeom prst="roundRect">
            <a:avLst/>
          </a:prstGeom>
          <a:solidFill>
            <a:srgbClr val="ED7D31">
              <a:alpha val="8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Down Arrow 57"/>
          <p:cNvSpPr/>
          <p:nvPr/>
        </p:nvSpPr>
        <p:spPr bwMode="auto">
          <a:xfrm rot="16200000">
            <a:off x="4901365" y="4028602"/>
            <a:ext cx="150208" cy="610007"/>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59" name="Down Arrow 58"/>
          <p:cNvSpPr/>
          <p:nvPr/>
        </p:nvSpPr>
        <p:spPr bwMode="auto">
          <a:xfrm rot="16200000">
            <a:off x="4892382" y="5087395"/>
            <a:ext cx="150208" cy="610007"/>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Tree>
    <p:extLst>
      <p:ext uri="{BB962C8B-B14F-4D97-AF65-F5344CB8AC3E}">
        <p14:creationId xmlns:p14="http://schemas.microsoft.com/office/powerpoint/2010/main" val="2450314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448" y="1707783"/>
            <a:ext cx="7781925" cy="4940300"/>
          </a:xfrm>
        </p:spPr>
        <p:txBody>
          <a:bodyPr>
            <a:noAutofit/>
          </a:bodyPr>
          <a:lstStyle/>
          <a:p>
            <a:r>
              <a:rPr lang="en-US" sz="2400" dirty="0"/>
              <a:t>Thus far</a:t>
            </a:r>
          </a:p>
          <a:p>
            <a:endParaRPr lang="en-US" sz="2400" dirty="0"/>
          </a:p>
          <a:p>
            <a:r>
              <a:rPr lang="en-US" sz="2400" dirty="0"/>
              <a:t>What’s coming</a:t>
            </a:r>
          </a:p>
          <a:p>
            <a:pPr lvl="1"/>
            <a:r>
              <a:rPr lang="en-US" sz="2000" dirty="0"/>
              <a:t>Practical design to facilitate success</a:t>
            </a:r>
          </a:p>
          <a:p>
            <a:pPr lvl="1"/>
            <a:r>
              <a:rPr lang="en-US" sz="2000" dirty="0"/>
              <a:t>Empirical results</a:t>
            </a:r>
          </a:p>
          <a:p>
            <a:pPr lvl="1"/>
            <a:r>
              <a:rPr lang="en-US" sz="2000" dirty="0"/>
              <a:t>Applications</a:t>
            </a:r>
          </a:p>
        </p:txBody>
      </p:sp>
      <p:sp>
        <p:nvSpPr>
          <p:cNvPr id="6" name="TextBox 5"/>
          <p:cNvSpPr txBox="1"/>
          <p:nvPr/>
        </p:nvSpPr>
        <p:spPr>
          <a:xfrm>
            <a:off x="3536989" y="1623099"/>
            <a:ext cx="3957405" cy="707886"/>
          </a:xfrm>
          <a:prstGeom prst="rect">
            <a:avLst/>
          </a:prstGeom>
          <a:noFill/>
        </p:spPr>
        <p:txBody>
          <a:bodyPr wrap="square" rtlCol="0">
            <a:spAutoFit/>
          </a:bodyPr>
          <a:lstStyle/>
          <a:p>
            <a:r>
              <a:rPr lang="en-US" sz="2000" dirty="0"/>
              <a:t>Idealized deep network weights exist that improve RIP constants.</a:t>
            </a:r>
          </a:p>
        </p:txBody>
      </p:sp>
      <p:sp>
        <p:nvSpPr>
          <p:cNvPr id="7" name="Down Arrow 6"/>
          <p:cNvSpPr/>
          <p:nvPr/>
        </p:nvSpPr>
        <p:spPr bwMode="auto">
          <a:xfrm rot="16200000">
            <a:off x="2639091" y="1661126"/>
            <a:ext cx="331804" cy="516138"/>
          </a:xfrm>
          <a:prstGeom prst="down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11" name="标题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Checkpoint</a:t>
            </a:r>
            <a:endParaRPr lang="zh-CN" altLang="en-US" sz="3600" dirty="0">
              <a:solidFill>
                <a:srgbClr val="005ADE"/>
              </a:solidFill>
            </a:endParaRPr>
          </a:p>
        </p:txBody>
      </p:sp>
    </p:spTree>
    <p:extLst>
      <p:ext uri="{BB962C8B-B14F-4D97-AF65-F5344CB8AC3E}">
        <p14:creationId xmlns:p14="http://schemas.microsoft.com/office/powerpoint/2010/main" val="126295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1448" y="1707783"/>
                <a:ext cx="7781925" cy="3989010"/>
              </a:xfrm>
            </p:spPr>
            <p:txBody>
              <a:bodyPr>
                <a:noAutofit/>
              </a:bodyPr>
              <a:lstStyle/>
              <a:p>
                <a:r>
                  <a:rPr lang="en-US" sz="2400" dirty="0"/>
                  <a:t>Treat as a multi-label DNN classification problem to estimate support of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oMath>
                </a14:m>
                <a:r>
                  <a:rPr lang="en-US" sz="2400" dirty="0"/>
                  <a:t>.</a:t>
                </a:r>
              </a:p>
              <a:p>
                <a:endParaRPr lang="en-US" sz="2400" dirty="0"/>
              </a:p>
              <a:p>
                <a:pPr lvl="1"/>
                <a:r>
                  <a:rPr lang="en-US" sz="2000" dirty="0"/>
                  <a:t>The main challenge is estimating </a:t>
                </a:r>
                <a:r>
                  <a:rPr lang="en-US" sz="2000" dirty="0" err="1"/>
                  <a:t>supp</a:t>
                </a:r>
                <a:r>
                  <a:rPr lang="en-US" sz="2000" dirty="0"/>
                  <a:t>[x]</a:t>
                </a:r>
              </a:p>
              <a:p>
                <a:pPr lvl="1"/>
                <a:r>
                  <a:rPr lang="en-US" sz="2000" dirty="0"/>
                  <a:t>Once support is obtained, computing actual value is trivial</a:t>
                </a:r>
              </a:p>
              <a:p>
                <a:pPr lvl="1"/>
                <a14:m>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𝑥</m:t>
                                </m:r>
                              </m:e>
                            </m:d>
                          </m:e>
                          <m:sub>
                            <m:r>
                              <a:rPr lang="en-US" sz="2000" b="0" i="1" smtClean="0">
                                <a:latin typeface="Cambria Math" panose="02040503050406030204" pitchFamily="18" charset="0"/>
                              </a:rPr>
                              <m:t>2</m:t>
                            </m:r>
                          </m:sub>
                        </m:sSub>
                      </m:e>
                    </m:d>
                  </m:oMath>
                </a14:m>
                <a:r>
                  <a:rPr lang="en-US" sz="2000" dirty="0"/>
                  <a:t> based loss will be unaware and expend undue effort to match coefficient magnitudes.</a:t>
                </a:r>
              </a:p>
              <a:p>
                <a:pPr lvl="1"/>
                <a:endParaRPr lang="en-US" sz="2000" dirty="0"/>
              </a:p>
              <a:p>
                <a:pPr lvl="1"/>
                <a:r>
                  <a:rPr lang="en-US" sz="2000" dirty="0"/>
                  <a:t>Specifically, we learn to find </a:t>
                </a:r>
                <a:r>
                  <a:rPr lang="en-US" sz="2000" dirty="0" err="1"/>
                  <a:t>supp</a:t>
                </a:r>
                <a:r>
                  <a:rPr lang="en-US" sz="2000" dirty="0"/>
                  <a:t>[x] using </a:t>
                </a:r>
                <a:r>
                  <a:rPr lang="en-US" sz="2000" dirty="0" err="1">
                    <a:solidFill>
                      <a:srgbClr val="FF0000"/>
                    </a:solidFill>
                  </a:rPr>
                  <a:t>multilabel</a:t>
                </a:r>
                <a:r>
                  <a:rPr lang="en-US" sz="2000" dirty="0">
                    <a:solidFill>
                      <a:srgbClr val="FF0000"/>
                    </a:solidFill>
                  </a:rPr>
                  <a:t> </a:t>
                </a:r>
                <a:r>
                  <a:rPr lang="en-US" sz="2000" dirty="0" err="1">
                    <a:solidFill>
                      <a:srgbClr val="FF0000"/>
                    </a:solidFill>
                  </a:rPr>
                  <a:t>softmax</a:t>
                </a:r>
                <a:r>
                  <a:rPr lang="en-US" sz="2000" dirty="0">
                    <a:solidFill>
                      <a:srgbClr val="FF0000"/>
                    </a:solidFill>
                  </a:rPr>
                  <a:t> </a:t>
                </a:r>
                <a:r>
                  <a:rPr lang="en-US" sz="2000" dirty="0"/>
                  <a:t>loss layer</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1448" y="1707783"/>
                <a:ext cx="7781925" cy="3989010"/>
              </a:xfrm>
              <a:blipFill>
                <a:blip r:embed="rId3"/>
                <a:stretch>
                  <a:fillRect l="-1018" t="-2137"/>
                </a:stretch>
              </a:blipFill>
            </p:spPr>
            <p:txBody>
              <a:bodyPr/>
              <a:lstStyle/>
              <a:p>
                <a:r>
                  <a:rPr lang="en-US">
                    <a:noFill/>
                  </a:rPr>
                  <a:t> </a:t>
                </a:r>
              </a:p>
            </p:txBody>
          </p:sp>
        </mc:Fallback>
      </mc:AlternateContent>
      <p:sp>
        <p:nvSpPr>
          <p:cNvPr id="11" name="标题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Alternative Learning-Based Strategy</a:t>
            </a:r>
            <a:endParaRPr lang="zh-CN" altLang="en-US" sz="3600" dirty="0">
              <a:solidFill>
                <a:srgbClr val="005ADE"/>
              </a:solidFill>
            </a:endParaRPr>
          </a:p>
        </p:txBody>
      </p:sp>
    </p:spTree>
    <p:extLst>
      <p:ext uri="{BB962C8B-B14F-4D97-AF65-F5344CB8AC3E}">
        <p14:creationId xmlns:p14="http://schemas.microsoft.com/office/powerpoint/2010/main" val="385346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1448" y="1707783"/>
                <a:ext cx="7781925" cy="4668741"/>
              </a:xfrm>
            </p:spPr>
            <p:txBody>
              <a:bodyPr>
                <a:noAutofit/>
              </a:bodyPr>
              <a:lstStyle/>
              <a:p>
                <a:r>
                  <a:rPr lang="en-US" sz="2400" dirty="0"/>
                  <a:t>Adopt </a:t>
                </a:r>
                <a:r>
                  <a:rPr lang="en-US" sz="2400" dirty="0">
                    <a:solidFill>
                      <a:srgbClr val="FF0000"/>
                    </a:solidFill>
                  </a:rPr>
                  <a:t>highway and gating</a:t>
                </a:r>
                <a:r>
                  <a:rPr lang="en-US" sz="2400" dirty="0"/>
                  <a:t> mechanisms</a:t>
                </a:r>
              </a:p>
              <a:p>
                <a:pPr lvl="1"/>
                <a:endParaRPr lang="en-US" sz="2000" dirty="0"/>
              </a:p>
              <a:p>
                <a:pPr lvl="1"/>
                <a:r>
                  <a:rPr lang="en-US" sz="2000" dirty="0"/>
                  <a:t>Relatively deep nets for challenging problems </a:t>
                </a:r>
                <a:r>
                  <a:rPr lang="en-US" sz="2000" dirty="0">
                    <a:sym typeface="Wingdings" panose="05000000000000000000" pitchFamily="2" charset="2"/>
                  </a:rPr>
                  <a:t> such designs help with information flow</a:t>
                </a:r>
              </a:p>
              <a:p>
                <a:pPr lvl="1"/>
                <a:r>
                  <a:rPr lang="en-US" sz="2000" dirty="0">
                    <a:sym typeface="Wingdings" panose="05000000000000000000" pitchFamily="2" charset="2"/>
                  </a:rPr>
                  <a:t>Our analysis show such </a:t>
                </a:r>
                <a:r>
                  <a:rPr lang="en-US" sz="2000" dirty="0" err="1">
                    <a:sym typeface="Wingdings" panose="05000000000000000000" pitchFamily="2" charset="2"/>
                  </a:rPr>
                  <a:t>designes</a:t>
                </a:r>
                <a:r>
                  <a:rPr lang="en-US" sz="2000" dirty="0">
                    <a:sym typeface="Wingdings" panose="05000000000000000000" pitchFamily="2" charset="2"/>
                  </a:rPr>
                  <a:t> seem natural for challenging multi-scales sparse estimation problems </a:t>
                </a:r>
              </a:p>
              <a:p>
                <a:pPr lvl="1"/>
                <a:endParaRPr lang="en-US" sz="2000" dirty="0">
                  <a:sym typeface="Wingdings" panose="05000000000000000000" pitchFamily="2" charset="2"/>
                </a:endParaRPr>
              </a:p>
              <a:p>
                <a:r>
                  <a:rPr lang="en-US" sz="2400" dirty="0"/>
                  <a:t>The philosophies of generating training sets.</a:t>
                </a:r>
              </a:p>
              <a:p>
                <a:pPr lvl="1"/>
                <a:r>
                  <a:rPr lang="en-US" sz="2000" dirty="0">
                    <a:solidFill>
                      <a:srgbClr val="FF0000"/>
                    </a:solidFill>
                  </a:rPr>
                  <a:t>Generative perspective </a:t>
                </a:r>
                <a:r>
                  <a:rPr lang="en-US" sz="2000" dirty="0"/>
                  <a:t> </a:t>
                </a:r>
                <a14:m>
                  <m:oMath xmlns:m="http://schemas.openxmlformats.org/officeDocument/2006/math">
                    <m:sSup>
                      <m:sSupPr>
                        <m:ctrlPr>
                          <a:rPr lang="en-US" sz="2000" i="1" smtClean="0">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𝑥</m:t>
                        </m:r>
                      </m:e>
                      <m:sup>
                        <m:r>
                          <a:rPr lang="en-US" sz="2000" i="1">
                            <a:solidFill>
                              <a:srgbClr val="FF0000"/>
                            </a:solidFill>
                            <a:latin typeface="Cambria Math" panose="02040503050406030204" pitchFamily="18" charset="0"/>
                          </a:rPr>
                          <m:t>∗</m:t>
                        </m:r>
                      </m:sup>
                    </m:sSup>
                  </m:oMath>
                </a14:m>
                <a:r>
                  <a:rPr lang="en-US" sz="2000" dirty="0">
                    <a:solidFill>
                      <a:srgbClr val="FF0000"/>
                    </a:solidFill>
                  </a:rPr>
                  <a:t> </a:t>
                </a:r>
                <a:r>
                  <a:rPr lang="en-US" sz="2000" dirty="0">
                    <a:solidFill>
                      <a:srgbClr val="FF0000"/>
                    </a:solidFill>
                    <a:sym typeface="Wingdings" panose="05000000000000000000" pitchFamily="2" charset="2"/>
                  </a:rPr>
                  <a:t> </a:t>
                </a:r>
                <a14:m>
                  <m:oMath xmlns:m="http://schemas.openxmlformats.org/officeDocument/2006/math">
                    <m:sSup>
                      <m:sSupPr>
                        <m:ctrlPr>
                          <a:rPr lang="en-US" sz="2000" i="1">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𝑦</m:t>
                        </m:r>
                        <m:r>
                          <a:rPr lang="en-US" sz="2000" b="0" i="1"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Φ</m:t>
                        </m:r>
                        <m:r>
                          <a:rPr lang="en-US" sz="2000" i="1">
                            <a:solidFill>
                              <a:srgbClr val="FF0000"/>
                            </a:solidFill>
                            <a:latin typeface="Cambria Math" panose="02040503050406030204" pitchFamily="18" charset="0"/>
                          </a:rPr>
                          <m:t>𝑥</m:t>
                        </m:r>
                      </m:e>
                      <m:sup>
                        <m:r>
                          <a:rPr lang="en-US" sz="2000" i="1">
                            <a:solidFill>
                              <a:srgbClr val="FF0000"/>
                            </a:solidFill>
                            <a:latin typeface="Cambria Math" panose="02040503050406030204" pitchFamily="18" charset="0"/>
                          </a:rPr>
                          <m:t>∗</m:t>
                        </m:r>
                      </m:sup>
                    </m:sSup>
                  </m:oMath>
                </a14:m>
                <a:endParaRPr lang="en-US" sz="2000" dirty="0"/>
              </a:p>
              <a:p>
                <a:pPr lvl="2"/>
                <a:r>
                  <a:rPr lang="en-US" sz="1600" dirty="0"/>
                  <a:t>Not </a:t>
                </a:r>
                <a14:m>
                  <m:oMath xmlns:m="http://schemas.openxmlformats.org/officeDocument/2006/math">
                    <m:r>
                      <a:rPr lang="en-US" sz="1600" i="1" smtClean="0">
                        <a:latin typeface="Cambria Math" panose="02040503050406030204" pitchFamily="18" charset="0"/>
                      </a:rPr>
                      <m:t>𝑦</m:t>
                    </m:r>
                  </m:oMath>
                </a14:m>
                <a:r>
                  <a:rPr lang="en-US" sz="1600" dirty="0"/>
                  <a:t> </a:t>
                </a:r>
                <a:r>
                  <a:rPr lang="en-US" sz="1600" dirty="0">
                    <a:sym typeface="Wingdings" panose="05000000000000000000" pitchFamily="2" charset="2"/>
                  </a:rPr>
                  <a:t>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𝑜𝑝𝑡𝑖𝑚𝑖𝑧𝑎𝑖𝑡𝑜𝑛</m:t>
                    </m:r>
                    <m:r>
                      <a:rPr lang="en-US" sz="1600" b="0" i="1" smtClean="0">
                        <a:latin typeface="Cambria Math" panose="02040503050406030204" pitchFamily="18" charset="0"/>
                      </a:rPr>
                      <m:t>(</m:t>
                    </m:r>
                    <m:r>
                      <a:rPr lang="en-US" sz="1600" b="0" i="1" smtClean="0">
                        <a:latin typeface="Cambria Math" panose="02040503050406030204" pitchFamily="18" charset="0"/>
                      </a:rPr>
                      <m:t>𝑦</m:t>
                    </m:r>
                    <m:r>
                      <a:rPr lang="en-US" sz="1600" b="0" i="1" smtClean="0">
                        <a:latin typeface="Cambria Math" panose="02040503050406030204" pitchFamily="18" charset="0"/>
                      </a:rPr>
                      <m:t>)</m:t>
                    </m:r>
                  </m:oMath>
                </a14:m>
                <a:endParaRPr lang="en-US" sz="1600" dirty="0"/>
              </a:p>
              <a:p>
                <a:pPr lvl="1"/>
                <a:r>
                  <a:rPr lang="en-US" sz="2000" dirty="0">
                    <a:solidFill>
                      <a:srgbClr val="FF0000"/>
                    </a:solidFill>
                  </a:rPr>
                  <a:t>Unsupervised</a:t>
                </a:r>
                <a:r>
                  <a:rPr lang="en-US" sz="2000" dirty="0"/>
                  <a:t> training</a:t>
                </a:r>
              </a:p>
              <a:p>
                <a:pPr lvl="2"/>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m:t>
                        </m:r>
                      </m:sup>
                    </m:sSup>
                  </m:oMath>
                </a14:m>
                <a:r>
                  <a:rPr lang="en-US" sz="1600" dirty="0"/>
                  <a:t> are randomly generated</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1448" y="1707783"/>
                <a:ext cx="7781925" cy="4668741"/>
              </a:xfrm>
              <a:blipFill>
                <a:blip r:embed="rId3"/>
                <a:stretch>
                  <a:fillRect l="-1018" t="-1828" r="-940"/>
                </a:stretch>
              </a:blipFill>
            </p:spPr>
            <p:txBody>
              <a:bodyPr/>
              <a:lstStyle/>
              <a:p>
                <a:r>
                  <a:rPr lang="en-US">
                    <a:noFill/>
                  </a:rPr>
                  <a:t> </a:t>
                </a:r>
              </a:p>
            </p:txBody>
          </p:sp>
        </mc:Fallback>
      </mc:AlternateContent>
      <p:sp>
        <p:nvSpPr>
          <p:cNvPr id="11" name="标题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Alternative Learning-Based Strategy</a:t>
            </a:r>
            <a:endParaRPr lang="zh-CN" altLang="en-US" sz="3600" dirty="0">
              <a:solidFill>
                <a:srgbClr val="005ADE"/>
              </a:solidFill>
            </a:endParaRPr>
          </a:p>
        </p:txBody>
      </p:sp>
    </p:spTree>
    <p:extLst>
      <p:ext uri="{BB962C8B-B14F-4D97-AF65-F5344CB8AC3E}">
        <p14:creationId xmlns:p14="http://schemas.microsoft.com/office/powerpoint/2010/main" val="244275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1448" y="1707783"/>
                <a:ext cx="7781925" cy="4668741"/>
              </a:xfrm>
            </p:spPr>
            <p:txBody>
              <a:bodyPr>
                <a:noAutofit/>
              </a:bodyPr>
              <a:lstStyle/>
              <a:p>
                <a:r>
                  <a:rPr lang="en-US" sz="2400" dirty="0"/>
                  <a:t>We generate </a:t>
                </a:r>
                <a14:m>
                  <m:oMath xmlns:m="http://schemas.openxmlformats.org/officeDocument/2006/math">
                    <m:r>
                      <m:rPr>
                        <m:sty m:val="p"/>
                      </m:rPr>
                      <a:rPr lang="en-US" sz="2400">
                        <a:latin typeface="Cambria Math" panose="02040503050406030204" pitchFamily="18" charset="0"/>
                      </a:rPr>
                      <m:t>Φ</m:t>
                    </m:r>
                    <m:r>
                      <a:rPr lang="en-US" sz="2400" b="0" i="0"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rPr>
                                  <m:t>𝑖</m:t>
                                </m:r>
                              </m:e>
                              <m:sup>
                                <m:r>
                                  <a:rPr lang="en-US" sz="2400" i="1">
                                    <a:latin typeface="Cambria Math" panose="02040503050406030204" pitchFamily="18" charset="0"/>
                                  </a:rPr>
                                  <m:t>2</m:t>
                                </m:r>
                              </m:sup>
                            </m:sSup>
                          </m:den>
                        </m:f>
                      </m:e>
                    </m:nary>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oMath>
                </a14:m>
                <a:r>
                  <a:rPr lang="en-US" sz="2400" dirty="0"/>
                  <a:t> 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oMath>
                </a14:m>
                <a:r>
                  <a:rPr lang="en-US" sz="2400" dirty="0"/>
                  <a:t> are </a:t>
                </a:r>
                <a:r>
                  <a:rPr lang="en-US" sz="2400" dirty="0" err="1"/>
                  <a:t>iid</a:t>
                </a:r>
                <a:r>
                  <a:rPr lang="en-US" sz="2400" dirty="0"/>
                  <a:t> </a:t>
                </a:r>
                <a14:m>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(0,1)</m:t>
                    </m:r>
                  </m:oMath>
                </a14:m>
                <a:endParaRPr lang="en-US" sz="2400" dirty="0"/>
              </a:p>
              <a:p>
                <a:pPr lvl="1"/>
                <a:r>
                  <a:rPr lang="en-US" sz="2000" dirty="0"/>
                  <a:t>Super-linear decaying singular values</a:t>
                </a:r>
              </a:p>
              <a:p>
                <a:pPr lvl="1"/>
                <a:r>
                  <a:rPr lang="en-US" sz="2000" dirty="0"/>
                  <a:t>With structure but quite general</a:t>
                </a:r>
              </a:p>
              <a:p>
                <a:r>
                  <a:rPr lang="en-US" sz="2400" dirty="0"/>
                  <a:t>Values of</a:t>
                </a:r>
                <a:r>
                  <a:rPr lang="zh-CN" altLang="en-US" sz="240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oMath>
                </a14:m>
                <a:endParaRPr lang="en-US" sz="2400" dirty="0"/>
              </a:p>
              <a:p>
                <a:pPr lvl="1"/>
                <a14:m>
                  <m:oMath xmlns:m="http://schemas.openxmlformats.org/officeDocument/2006/math">
                    <m:r>
                      <a:rPr lang="en-US" sz="2000" b="0" i="1" smtClean="0">
                        <a:latin typeface="Cambria Math" panose="02040503050406030204" pitchFamily="18" charset="0"/>
                      </a:rPr>
                      <m:t>𝑈</m:t>
                    </m:r>
                  </m:oMath>
                </a14:m>
                <a:r>
                  <a:rPr lang="en-US" sz="2000" b="0" dirty="0"/>
                  <a:t>-distribution : drawn</a:t>
                </a:r>
                <a:r>
                  <a:rPr lang="en-US" altLang="zh-CN" sz="2000" dirty="0"/>
                  <a:t> from </a:t>
                </a:r>
                <a14:m>
                  <m:oMath xmlns:m="http://schemas.openxmlformats.org/officeDocument/2006/math">
                    <m:r>
                      <a:rPr lang="en-US" sz="2000" b="0" i="1" smtClean="0">
                        <a:latin typeface="Cambria Math" panose="02040503050406030204" pitchFamily="18" charset="0"/>
                      </a:rPr>
                      <m:t>𝑈</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−0.5,0.5</m:t>
                        </m:r>
                      </m:e>
                    </m:d>
                  </m:oMath>
                </a14:m>
                <a:r>
                  <a:rPr lang="en-US" sz="2000" dirty="0"/>
                  <a:t> excluding </a:t>
                </a:r>
                <a14:m>
                  <m:oMath xmlns:m="http://schemas.openxmlformats.org/officeDocument/2006/math">
                    <m:r>
                      <a:rPr lang="en-US" sz="2000" b="0" i="1" smtClean="0">
                        <a:latin typeface="Cambria Math" panose="02040503050406030204" pitchFamily="18" charset="0"/>
                      </a:rPr>
                      <m:t>𝑈</m:t>
                    </m:r>
                    <m:r>
                      <a:rPr lang="en-US" sz="2000" b="0" i="1" smtClean="0">
                        <a:latin typeface="Cambria Math" panose="02040503050406030204" pitchFamily="18" charset="0"/>
                      </a:rPr>
                      <m:t>[−0.1,0.1]</m:t>
                    </m:r>
                  </m:oMath>
                </a14:m>
                <a:endParaRPr lang="en-US" sz="2000" dirty="0"/>
              </a:p>
              <a:p>
                <a:pPr lvl="1"/>
                <a14:m>
                  <m:oMath xmlns:m="http://schemas.openxmlformats.org/officeDocument/2006/math">
                    <m:r>
                      <a:rPr lang="en-US" sz="2000" b="0" i="1" smtClean="0">
                        <a:latin typeface="Cambria Math" panose="02040503050406030204" pitchFamily="18" charset="0"/>
                      </a:rPr>
                      <m:t>𝑁</m:t>
                    </m:r>
                  </m:oMath>
                </a14:m>
                <a:r>
                  <a:rPr lang="en-US" sz="2000" dirty="0"/>
                  <a:t>-distribution : drawn from </a:t>
                </a:r>
                <a14:m>
                  <m:oMath xmlns:m="http://schemas.openxmlformats.org/officeDocument/2006/math">
                    <m:r>
                      <a:rPr lang="en-US" sz="2000" b="0" i="1" smtClean="0">
                        <a:latin typeface="Cambria Math" panose="02040503050406030204" pitchFamily="18" charset="0"/>
                      </a:rPr>
                      <m:t>𝑁</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+0.3,0.1</m:t>
                        </m:r>
                      </m:e>
                    </m:d>
                    <m:r>
                      <a:rPr lang="en-US" sz="2000" b="0" i="1" smtClean="0">
                        <a:latin typeface="Cambria Math" panose="02040503050406030204" pitchFamily="18" charset="0"/>
                      </a:rPr>
                      <m:t> </m:t>
                    </m:r>
                    <m:r>
                      <a:rPr lang="en-US" sz="2000" b="0" i="1" smtClean="0">
                        <a:latin typeface="Cambria Math" panose="02040503050406030204" pitchFamily="18" charset="0"/>
                      </a:rPr>
                      <m:t>𝑎𝑛𝑑</m:t>
                    </m:r>
                    <m:r>
                      <a:rPr lang="en-US" sz="2000" b="0" i="1" smtClean="0">
                        <a:latin typeface="Cambria Math" panose="02040503050406030204" pitchFamily="18" charset="0"/>
                      </a:rPr>
                      <m:t> </m:t>
                    </m:r>
                    <m:r>
                      <a:rPr lang="en-US" sz="2000" b="0" i="1" smtClean="0">
                        <a:latin typeface="Cambria Math" panose="02040503050406030204" pitchFamily="18" charset="0"/>
                      </a:rPr>
                      <m:t>𝑁</m:t>
                    </m:r>
                    <m:r>
                      <a:rPr lang="en-US" sz="2000" b="0" i="1" smtClean="0">
                        <a:latin typeface="Cambria Math" panose="02040503050406030204" pitchFamily="18" charset="0"/>
                      </a:rPr>
                      <m:t>(−0.3,0.1)</m:t>
                    </m:r>
                  </m:oMath>
                </a14:m>
                <a:endParaRPr lang="en-US" sz="2000" dirty="0"/>
              </a:p>
              <a:p>
                <a:r>
                  <a:rPr lang="en-US" sz="2400" dirty="0"/>
                  <a:t>Experiments</a:t>
                </a:r>
              </a:p>
              <a:p>
                <a:pPr lvl="1"/>
                <a:r>
                  <a:rPr lang="en-US" sz="2000" dirty="0"/>
                  <a:t>Basic: U2U</a:t>
                </a:r>
              </a:p>
              <a:p>
                <a:pPr lvl="1"/>
                <a:r>
                  <a:rPr lang="en-US" sz="2000" dirty="0"/>
                  <a:t>Cross: U2N, N2U</a:t>
                </a:r>
              </a:p>
              <a:p>
                <a:pPr lvl="1"/>
                <a:endParaRPr lang="en-US" sz="2000" dirty="0"/>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1448" y="1707783"/>
                <a:ext cx="7781925" cy="4668741"/>
              </a:xfrm>
              <a:blipFill>
                <a:blip r:embed="rId3"/>
                <a:stretch>
                  <a:fillRect l="-1018" t="-261"/>
                </a:stretch>
              </a:blipFill>
            </p:spPr>
            <p:txBody>
              <a:bodyPr/>
              <a:lstStyle/>
              <a:p>
                <a:r>
                  <a:rPr lang="en-US">
                    <a:noFill/>
                  </a:rPr>
                  <a:t> </a:t>
                </a:r>
              </a:p>
            </p:txBody>
          </p:sp>
        </mc:Fallback>
      </mc:AlternateContent>
      <p:sp>
        <p:nvSpPr>
          <p:cNvPr id="11" name="标题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Experiments</a:t>
            </a:r>
            <a:endParaRPr lang="zh-CN" altLang="en-US" sz="3600" dirty="0">
              <a:solidFill>
                <a:srgbClr val="005ADE"/>
              </a:solidFill>
            </a:endParaRPr>
          </a:p>
        </p:txBody>
      </p:sp>
    </p:spTree>
    <p:extLst>
      <p:ext uri="{BB962C8B-B14F-4D97-AF65-F5344CB8AC3E}">
        <p14:creationId xmlns:p14="http://schemas.microsoft.com/office/powerpoint/2010/main" val="268859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solidFill>
                  <a:srgbClr val="005ADE"/>
                </a:solidFill>
              </a:rPr>
              <a:t>Results</a:t>
            </a:r>
            <a:endParaRPr lang="zh-CN" altLang="en-US" sz="3600" dirty="0">
              <a:solidFill>
                <a:srgbClr val="005ADE"/>
              </a:solidFill>
            </a:endParaRPr>
          </a:p>
        </p:txBody>
      </p:sp>
      <p:pic>
        <p:nvPicPr>
          <p:cNvPr id="6" name="Picture 5"/>
          <p:cNvPicPr>
            <a:picLocks noChangeAspect="1"/>
          </p:cNvPicPr>
          <p:nvPr/>
        </p:nvPicPr>
        <p:blipFill>
          <a:blip r:embed="rId3"/>
          <a:stretch>
            <a:fillRect/>
          </a:stretch>
        </p:blipFill>
        <p:spPr>
          <a:xfrm>
            <a:off x="710717" y="1617028"/>
            <a:ext cx="3433788" cy="2976584"/>
          </a:xfrm>
          <a:prstGeom prst="rect">
            <a:avLst/>
          </a:prstGeom>
        </p:spPr>
      </p:pic>
      <p:pic>
        <p:nvPicPr>
          <p:cNvPr id="7" name="Picture 6"/>
          <p:cNvPicPr>
            <a:picLocks noChangeAspect="1"/>
          </p:cNvPicPr>
          <p:nvPr/>
        </p:nvPicPr>
        <p:blipFill>
          <a:blip r:embed="rId4"/>
          <a:stretch>
            <a:fillRect/>
          </a:stretch>
        </p:blipFill>
        <p:spPr>
          <a:xfrm>
            <a:off x="4887588" y="1714615"/>
            <a:ext cx="3543326" cy="2943247"/>
          </a:xfrm>
          <a:prstGeom prst="rect">
            <a:avLst/>
          </a:prstGeom>
        </p:spPr>
      </p:pic>
      <p:sp>
        <p:nvSpPr>
          <p:cNvPr id="9" name="TextBox 8"/>
          <p:cNvSpPr txBox="1"/>
          <p:nvPr/>
        </p:nvSpPr>
        <p:spPr>
          <a:xfrm>
            <a:off x="1151221" y="4811361"/>
            <a:ext cx="2993284" cy="400110"/>
          </a:xfrm>
          <a:prstGeom prst="rect">
            <a:avLst/>
          </a:prstGeom>
          <a:noFill/>
        </p:spPr>
        <p:txBody>
          <a:bodyPr wrap="square" rtlCol="0">
            <a:spAutoFit/>
          </a:bodyPr>
          <a:lstStyle/>
          <a:p>
            <a:r>
              <a:rPr lang="en-US" sz="2000" dirty="0"/>
              <a:t>Strong estimation accuracy</a:t>
            </a:r>
          </a:p>
        </p:txBody>
      </p:sp>
      <p:sp>
        <p:nvSpPr>
          <p:cNvPr id="10" name="TextBox 9"/>
          <p:cNvSpPr txBox="1"/>
          <p:nvPr/>
        </p:nvSpPr>
        <p:spPr>
          <a:xfrm>
            <a:off x="5333453" y="4811361"/>
            <a:ext cx="3519233" cy="400110"/>
          </a:xfrm>
          <a:prstGeom prst="rect">
            <a:avLst/>
          </a:prstGeom>
          <a:noFill/>
        </p:spPr>
        <p:txBody>
          <a:bodyPr wrap="square" rtlCol="0">
            <a:spAutoFit/>
          </a:bodyPr>
          <a:lstStyle/>
          <a:p>
            <a:r>
              <a:rPr lang="en-US" sz="2000" dirty="0"/>
              <a:t>Robust to training distributions</a:t>
            </a:r>
          </a:p>
        </p:txBody>
      </p:sp>
      <p:sp>
        <p:nvSpPr>
          <p:cNvPr id="11" name="Rectangle 10"/>
          <p:cNvSpPr/>
          <p:nvPr/>
        </p:nvSpPr>
        <p:spPr>
          <a:xfrm>
            <a:off x="1599225" y="5466423"/>
            <a:ext cx="6447495" cy="707886"/>
          </a:xfrm>
          <a:prstGeom prst="rect">
            <a:avLst/>
          </a:prstGeom>
        </p:spPr>
        <p:txBody>
          <a:bodyPr wrap="square">
            <a:spAutoFit/>
          </a:bodyPr>
          <a:lstStyle/>
          <a:p>
            <a:r>
              <a:rPr lang="en-US" sz="2000" i="1" dirty="0">
                <a:solidFill>
                  <a:srgbClr val="FF0000"/>
                </a:solidFill>
              </a:rPr>
              <a:t>Question 3: Does deep learning really learn ideal weights as analyzed?  </a:t>
            </a:r>
          </a:p>
        </p:txBody>
      </p:sp>
      <p:sp>
        <p:nvSpPr>
          <p:cNvPr id="12" name="TextBox 11"/>
          <p:cNvSpPr txBox="1"/>
          <p:nvPr/>
        </p:nvSpPr>
        <p:spPr>
          <a:xfrm>
            <a:off x="3252998" y="5820366"/>
            <a:ext cx="5177916" cy="707886"/>
          </a:xfrm>
          <a:prstGeom prst="rect">
            <a:avLst/>
          </a:prstGeom>
          <a:noFill/>
        </p:spPr>
        <p:txBody>
          <a:bodyPr wrap="square" rtlCol="0">
            <a:spAutoFit/>
          </a:bodyPr>
          <a:lstStyle/>
          <a:p>
            <a:r>
              <a:rPr lang="en-US" altLang="zh-CN" sz="2000" b="1" i="1" dirty="0">
                <a:solidFill>
                  <a:srgbClr val="254CF3"/>
                </a:solidFill>
              </a:rPr>
              <a:t>Hard to say, but it DOES achieve strong empirical performance for maximal sparsity</a:t>
            </a:r>
            <a:endParaRPr lang="en-US" sz="2000" b="1" i="1" dirty="0">
              <a:solidFill>
                <a:srgbClr val="254CF3"/>
              </a:solidFill>
            </a:endParaRPr>
          </a:p>
        </p:txBody>
      </p:sp>
    </p:spTree>
    <p:extLst>
      <p:ext uri="{BB962C8B-B14F-4D97-AF65-F5344CB8AC3E}">
        <p14:creationId xmlns:p14="http://schemas.microsoft.com/office/powerpoint/2010/main" val="272730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0"/>
          <p:cNvSpPr>
            <a:spLocks noChangeShapeType="1"/>
          </p:cNvSpPr>
          <p:nvPr/>
        </p:nvSpPr>
        <p:spPr bwMode="auto">
          <a:xfrm flipH="1" flipV="1">
            <a:off x="5340965" y="4179411"/>
            <a:ext cx="765175" cy="452438"/>
          </a:xfrm>
          <a:prstGeom prst="line">
            <a:avLst/>
          </a:prstGeom>
          <a:noFill/>
          <a:ln w="12700">
            <a:solidFill>
              <a:srgbClr val="0000FF"/>
            </a:solidFill>
            <a:round/>
            <a:headEnd/>
            <a:tailEnd type="triangle" w="lg"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lIns="91599" tIns="45048" rIns="91599" bIns="45048"/>
          <a:lstStyle/>
          <a:p>
            <a:endParaRPr lang="en-US"/>
          </a:p>
        </p:txBody>
      </p:sp>
      <p:sp>
        <p:nvSpPr>
          <p:cNvPr id="2" name="Title 1"/>
          <p:cNvSpPr>
            <a:spLocks noGrp="1"/>
          </p:cNvSpPr>
          <p:nvPr>
            <p:ph type="title"/>
          </p:nvPr>
        </p:nvSpPr>
        <p:spPr/>
        <p:txBody>
          <a:bodyPr>
            <a:normAutofit/>
          </a:bodyPr>
          <a:lstStyle/>
          <a:p>
            <a:pPr algn="ctr"/>
            <a:r>
              <a:rPr lang="en-US" sz="3600" dirty="0">
                <a:solidFill>
                  <a:srgbClr val="005ADE"/>
                </a:solidFill>
              </a:rPr>
              <a:t>Robust Surface Normal Estimation</a:t>
            </a:r>
          </a:p>
        </p:txBody>
      </p:sp>
      <p:sp>
        <p:nvSpPr>
          <p:cNvPr id="3" name="Content Placeholder 2"/>
          <p:cNvSpPr>
            <a:spLocks noGrp="1"/>
          </p:cNvSpPr>
          <p:nvPr>
            <p:ph idx="1"/>
          </p:nvPr>
        </p:nvSpPr>
        <p:spPr/>
        <p:txBody>
          <a:bodyPr>
            <a:noAutofit/>
          </a:bodyPr>
          <a:lstStyle/>
          <a:p>
            <a:r>
              <a:rPr lang="en-US" sz="2400" dirty="0"/>
              <a:t>Input:</a:t>
            </a:r>
          </a:p>
          <a:p>
            <a:endParaRPr lang="en-US" sz="2400" dirty="0"/>
          </a:p>
          <a:p>
            <a:pPr marL="0" indent="0">
              <a:buNone/>
            </a:pPr>
            <a:endParaRPr lang="en-US" sz="2400" dirty="0"/>
          </a:p>
          <a:p>
            <a:r>
              <a:rPr lang="en-US" sz="2400" dirty="0"/>
              <a:t>Per-pixel model:  </a:t>
            </a:r>
          </a:p>
          <a:p>
            <a:endParaRPr lang="en-US" sz="2400" dirty="0"/>
          </a:p>
          <a:p>
            <a:endParaRPr lang="en-US" sz="2400" dirty="0"/>
          </a:p>
          <a:p>
            <a:endParaRPr lang="en-US" sz="2400" dirty="0"/>
          </a:p>
          <a:p>
            <a:endParaRPr lang="en-US" sz="2400" dirty="0"/>
          </a:p>
          <a:p>
            <a:r>
              <a:rPr lang="en-US" sz="2400" dirty="0"/>
              <a:t>Can apply any sparse learning method to obtain outliers</a:t>
            </a:r>
          </a:p>
        </p:txBody>
      </p:sp>
      <p:sp>
        <p:nvSpPr>
          <p:cNvPr id="4" name="TextBox 3"/>
          <p:cNvSpPr txBox="1"/>
          <p:nvPr/>
        </p:nvSpPr>
        <p:spPr>
          <a:xfrm>
            <a:off x="6645891" y="6176963"/>
            <a:ext cx="2322367" cy="400110"/>
          </a:xfrm>
          <a:prstGeom prst="rect">
            <a:avLst/>
          </a:prstGeom>
          <a:noFill/>
        </p:spPr>
        <p:txBody>
          <a:bodyPr wrap="none" rtlCol="0">
            <a:spAutoFit/>
          </a:bodyPr>
          <a:lstStyle/>
          <a:p>
            <a:pPr eaLnBrk="1" fontAlgn="auto" hangingPunct="1">
              <a:spcBef>
                <a:spcPts val="0"/>
              </a:spcBef>
              <a:spcAft>
                <a:spcPts val="0"/>
              </a:spcAft>
              <a:buClrTx/>
              <a:buSzTx/>
              <a:buFontTx/>
              <a:buNone/>
            </a:pPr>
            <a:r>
              <a:rPr lang="en-US" sz="2000" dirty="0">
                <a:solidFill>
                  <a:prstClr val="black"/>
                </a:solidFill>
                <a:latin typeface="+mn-lt"/>
              </a:rPr>
              <a:t>[</a:t>
            </a:r>
            <a:r>
              <a:rPr lang="en-US" sz="2000" dirty="0" err="1">
                <a:solidFill>
                  <a:prstClr val="black"/>
                </a:solidFill>
                <a:latin typeface="+mn-lt"/>
              </a:rPr>
              <a:t>Ikehata</a:t>
            </a:r>
            <a:r>
              <a:rPr lang="en-US" sz="2000" dirty="0">
                <a:solidFill>
                  <a:prstClr val="black"/>
                </a:solidFill>
                <a:latin typeface="+mn-lt"/>
              </a:rPr>
              <a:t> et al., 2012]</a:t>
            </a:r>
          </a:p>
        </p:txBody>
      </p:sp>
      <p:sp>
        <p:nvSpPr>
          <p:cNvPr id="5" name="Text Box 5"/>
          <p:cNvSpPr txBox="1">
            <a:spLocks noChangeArrowheads="1"/>
          </p:cNvSpPr>
          <p:nvPr/>
        </p:nvSpPr>
        <p:spPr bwMode="auto">
          <a:xfrm>
            <a:off x="818210" y="3931761"/>
            <a:ext cx="2609818" cy="583418"/>
          </a:xfrm>
          <a:prstGeom prst="rect">
            <a:avLst/>
          </a:prstGeom>
          <a:solidFill>
            <a:schemeClr val="accent1">
              <a:lumMod val="20000"/>
              <a:lumOff val="80000"/>
            </a:schemeClr>
          </a:solidFill>
          <a:ln w="9525" algn="ctr">
            <a:solidFill>
              <a:srgbClr val="0000FF"/>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r>
              <a:rPr lang="en-US" sz="1600" dirty="0"/>
              <a:t>observations under different lightings</a:t>
            </a:r>
          </a:p>
        </p:txBody>
      </p:sp>
      <p:sp>
        <p:nvSpPr>
          <p:cNvPr id="6" name="Line 6"/>
          <p:cNvSpPr>
            <a:spLocks noChangeShapeType="1"/>
          </p:cNvSpPr>
          <p:nvPr/>
        </p:nvSpPr>
        <p:spPr bwMode="auto">
          <a:xfrm flipV="1">
            <a:off x="3428028" y="4061936"/>
            <a:ext cx="420980" cy="117475"/>
          </a:xfrm>
          <a:prstGeom prst="line">
            <a:avLst/>
          </a:prstGeom>
          <a:noFill/>
          <a:ln w="12700">
            <a:solidFill>
              <a:srgbClr val="0000FF"/>
            </a:solidFill>
            <a:round/>
            <a:headEnd/>
            <a:tailEnd type="triangle" w="lg"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lIns="91599" tIns="45048" rIns="91599" bIns="45048"/>
          <a:lstStyle/>
          <a:p>
            <a:endParaRPr lang="en-US"/>
          </a:p>
        </p:txBody>
      </p:sp>
      <p:sp>
        <p:nvSpPr>
          <p:cNvPr id="7" name="Text Box 7"/>
          <p:cNvSpPr txBox="1">
            <a:spLocks noChangeArrowheads="1"/>
          </p:cNvSpPr>
          <p:nvPr/>
        </p:nvSpPr>
        <p:spPr bwMode="auto">
          <a:xfrm>
            <a:off x="3849008" y="4647973"/>
            <a:ext cx="1307806" cy="583418"/>
          </a:xfrm>
          <a:prstGeom prst="rect">
            <a:avLst/>
          </a:prstGeom>
          <a:solidFill>
            <a:schemeClr val="accent1">
              <a:lumMod val="20000"/>
              <a:lumOff val="80000"/>
            </a:schemeClr>
          </a:solidFill>
          <a:ln w="9525" algn="ctr">
            <a:solidFill>
              <a:srgbClr val="0000FF"/>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r>
              <a:rPr lang="en-US" sz="1600" dirty="0"/>
              <a:t>lighting matrix</a:t>
            </a:r>
          </a:p>
        </p:txBody>
      </p:sp>
      <p:sp>
        <p:nvSpPr>
          <p:cNvPr id="8" name="Line 8"/>
          <p:cNvSpPr>
            <a:spLocks noChangeShapeType="1"/>
          </p:cNvSpPr>
          <p:nvPr/>
        </p:nvSpPr>
        <p:spPr bwMode="auto">
          <a:xfrm flipV="1">
            <a:off x="4658051" y="4179411"/>
            <a:ext cx="254215" cy="452438"/>
          </a:xfrm>
          <a:prstGeom prst="line">
            <a:avLst/>
          </a:prstGeom>
          <a:noFill/>
          <a:ln w="12700">
            <a:solidFill>
              <a:srgbClr val="0000FF"/>
            </a:solidFill>
            <a:round/>
            <a:headEnd/>
            <a:tailEnd type="triangle" w="lg"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lIns="91599" tIns="45048" rIns="91599" bIns="45048"/>
          <a:lstStyle/>
          <a:p>
            <a:endParaRPr lang="en-US"/>
          </a:p>
        </p:txBody>
      </p:sp>
      <p:sp>
        <p:nvSpPr>
          <p:cNvPr id="9" name="Text Box 9"/>
          <p:cNvSpPr txBox="1">
            <a:spLocks noChangeArrowheads="1"/>
          </p:cNvSpPr>
          <p:nvPr/>
        </p:nvSpPr>
        <p:spPr bwMode="auto">
          <a:xfrm>
            <a:off x="5848373" y="4631848"/>
            <a:ext cx="2137145" cy="583418"/>
          </a:xfrm>
          <a:prstGeom prst="rect">
            <a:avLst/>
          </a:prstGeom>
          <a:solidFill>
            <a:schemeClr val="accent1">
              <a:lumMod val="20000"/>
              <a:lumOff val="80000"/>
            </a:schemeClr>
          </a:solidFill>
          <a:ln w="9525" algn="ctr">
            <a:solidFill>
              <a:srgbClr val="0000FF"/>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r>
              <a:rPr lang="en-US" sz="1600" dirty="0"/>
              <a:t>raw unknown surface normal</a:t>
            </a:r>
          </a:p>
        </p:txBody>
      </p:sp>
      <p:sp>
        <p:nvSpPr>
          <p:cNvPr id="11" name="Text Box 11"/>
          <p:cNvSpPr txBox="1">
            <a:spLocks noChangeArrowheads="1"/>
          </p:cNvSpPr>
          <p:nvPr/>
        </p:nvSpPr>
        <p:spPr bwMode="auto">
          <a:xfrm>
            <a:off x="6648450" y="3757136"/>
            <a:ext cx="2355849" cy="583418"/>
          </a:xfrm>
          <a:prstGeom prst="rect">
            <a:avLst/>
          </a:prstGeom>
          <a:solidFill>
            <a:schemeClr val="accent1">
              <a:lumMod val="20000"/>
              <a:lumOff val="80000"/>
            </a:schemeClr>
          </a:solidFill>
          <a:ln w="9525" algn="ctr">
            <a:solidFill>
              <a:srgbClr val="0000FF"/>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r>
              <a:rPr lang="en-US" sz="1600" dirty="0"/>
              <a:t>Specular reflections, shadows, etc. (outliers)</a:t>
            </a:r>
          </a:p>
        </p:txBody>
      </p:sp>
      <p:sp>
        <p:nvSpPr>
          <p:cNvPr id="12" name="Line 12"/>
          <p:cNvSpPr>
            <a:spLocks noChangeShapeType="1"/>
          </p:cNvSpPr>
          <p:nvPr/>
        </p:nvSpPr>
        <p:spPr bwMode="auto">
          <a:xfrm flipH="1">
            <a:off x="6071215" y="4010269"/>
            <a:ext cx="574676" cy="29442"/>
          </a:xfrm>
          <a:prstGeom prst="line">
            <a:avLst/>
          </a:prstGeom>
          <a:noFill/>
          <a:ln w="12700">
            <a:solidFill>
              <a:srgbClr val="0000FF"/>
            </a:solidFill>
            <a:round/>
            <a:headEnd/>
            <a:tailEnd type="triangle" w="lg"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lIns="91599" tIns="45048" rIns="91599" bIns="45048"/>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950567387"/>
              </p:ext>
            </p:extLst>
          </p:nvPr>
        </p:nvGraphicFramePr>
        <p:xfrm>
          <a:off x="3903663" y="3803894"/>
          <a:ext cx="2154237" cy="473075"/>
        </p:xfrm>
        <a:graphic>
          <a:graphicData uri="http://schemas.openxmlformats.org/presentationml/2006/ole">
            <mc:AlternateContent xmlns:mc="http://schemas.openxmlformats.org/markup-compatibility/2006">
              <mc:Choice xmlns:v="urn:schemas-microsoft-com:vml" Requires="v">
                <p:oleObj spid="_x0000_s17766" name="Equation" r:id="rId4" imgW="927000" imgH="203040" progId="Equation.3">
                  <p:embed/>
                </p:oleObj>
              </mc:Choice>
              <mc:Fallback>
                <p:oleObj name="Equation" r:id="rId4" imgW="927000" imgH="203040" progId="Equation.3">
                  <p:embed/>
                  <p:pic>
                    <p:nvPicPr>
                      <p:cNvPr id="13" name="Object 12"/>
                      <p:cNvPicPr/>
                      <p:nvPr/>
                    </p:nvPicPr>
                    <p:blipFill>
                      <a:blip r:embed="rId5"/>
                      <a:stretch>
                        <a:fillRect/>
                      </a:stretch>
                    </p:blipFill>
                    <p:spPr>
                      <a:xfrm>
                        <a:off x="3903663" y="3803894"/>
                        <a:ext cx="2154237" cy="473075"/>
                      </a:xfrm>
                      <a:prstGeom prst="rect">
                        <a:avLst/>
                      </a:prstGeom>
                    </p:spPr>
                  </p:pic>
                </p:oleObj>
              </mc:Fallback>
            </mc:AlternateContent>
          </a:graphicData>
        </a:graphic>
      </p:graphicFrame>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839" y="1717579"/>
            <a:ext cx="1143298" cy="1143000"/>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301" y="1717579"/>
            <a:ext cx="1143298" cy="1143000"/>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764" y="1717579"/>
            <a:ext cx="1143298" cy="1143000"/>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17"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7381" y="1717579"/>
            <a:ext cx="1143298" cy="1143000"/>
          </a:xfrm>
          <a:prstGeom prst="rect">
            <a:avLst/>
          </a:prstGeom>
          <a:ln>
            <a:noFill/>
          </a:ln>
          <a:extLst/>
        </p:spPr>
        <p:style>
          <a:lnRef idx="2">
            <a:schemeClr val="dk1"/>
          </a:lnRef>
          <a:fillRef idx="1">
            <a:schemeClr val="lt1"/>
          </a:fillRef>
          <a:effectRef idx="0">
            <a:schemeClr val="dk1"/>
          </a:effectRef>
          <a:fontRef idx="minor">
            <a:schemeClr val="dk1"/>
          </a:fontRef>
        </p:style>
      </p:pic>
      <p:sp>
        <p:nvSpPr>
          <p:cNvPr id="18" name="TextBox 17"/>
          <p:cNvSpPr txBox="1"/>
          <p:nvPr/>
        </p:nvSpPr>
        <p:spPr>
          <a:xfrm>
            <a:off x="5918511" y="2034047"/>
            <a:ext cx="34336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eaLnBrk="1" fontAlgn="auto" hangingPunct="1">
              <a:spcBef>
                <a:spcPts val="0"/>
              </a:spcBef>
              <a:spcAft>
                <a:spcPts val="0"/>
              </a:spcAft>
              <a:buClrTx/>
              <a:buSzTx/>
              <a:buFontTx/>
              <a:buNone/>
            </a:pPr>
            <a:r>
              <a:rPr kumimoji="1" lang="en-US" sz="1800" dirty="0">
                <a:solidFill>
                  <a:prstClr val="black"/>
                </a:solidFill>
              </a:rPr>
              <a:t>…</a:t>
            </a:r>
          </a:p>
        </p:txBody>
      </p:sp>
    </p:spTree>
    <p:extLst>
      <p:ext uri="{BB962C8B-B14F-4D97-AF65-F5344CB8AC3E}">
        <p14:creationId xmlns:p14="http://schemas.microsoft.com/office/powerpoint/2010/main" val="270493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005ADE"/>
                </a:solidFill>
              </a:rPr>
              <a:t>Convert to Sparse Estimation Problem</a:t>
            </a:r>
          </a:p>
        </p:txBody>
      </p:sp>
      <p:graphicFrame>
        <p:nvGraphicFramePr>
          <p:cNvPr id="4" name="Object 3"/>
          <p:cNvGraphicFramePr>
            <a:graphicFrameLocks noChangeAspect="1"/>
          </p:cNvGraphicFramePr>
          <p:nvPr>
            <p:extLst/>
          </p:nvPr>
        </p:nvGraphicFramePr>
        <p:xfrm>
          <a:off x="1057275" y="1744663"/>
          <a:ext cx="7077075" cy="541337"/>
        </p:xfrm>
        <a:graphic>
          <a:graphicData uri="http://schemas.openxmlformats.org/presentationml/2006/ole">
            <mc:AlternateContent xmlns:mc="http://schemas.openxmlformats.org/markup-compatibility/2006">
              <mc:Choice xmlns:v="urn:schemas-microsoft-com:vml" Requires="v">
                <p:oleObj spid="_x0000_s26714" name="Equation" r:id="rId4" imgW="3327120" imgH="253800" progId="Equation.3">
                  <p:embed/>
                </p:oleObj>
              </mc:Choice>
              <mc:Fallback>
                <p:oleObj name="Equation" r:id="rId4" imgW="3327120" imgH="253800" progId="Equation.3">
                  <p:embed/>
                  <p:pic>
                    <p:nvPicPr>
                      <p:cNvPr id="4" name="Object 3"/>
                      <p:cNvPicPr>
                        <a:picLocks noChangeAspect="1" noChangeArrowheads="1"/>
                      </p:cNvPicPr>
                      <p:nvPr/>
                    </p:nvPicPr>
                    <p:blipFill>
                      <a:blip r:embed="rId5"/>
                      <a:srcRect/>
                      <a:stretch>
                        <a:fillRect/>
                      </a:stretch>
                    </p:blipFill>
                    <p:spPr bwMode="auto">
                      <a:xfrm>
                        <a:off x="1057275" y="1744663"/>
                        <a:ext cx="7077075" cy="541337"/>
                      </a:xfrm>
                      <a:prstGeom prst="rect">
                        <a:avLst/>
                      </a:prstGeom>
                      <a:noFill/>
                      <a:ln>
                        <a:noFill/>
                      </a:ln>
                    </p:spPr>
                  </p:pic>
                </p:oleObj>
              </mc:Fallback>
            </mc:AlternateContent>
          </a:graphicData>
        </a:graphic>
      </p:graphicFrame>
      <p:sp>
        <p:nvSpPr>
          <p:cNvPr id="5" name="Down Arrow 4"/>
          <p:cNvSpPr/>
          <p:nvPr/>
        </p:nvSpPr>
        <p:spPr bwMode="auto">
          <a:xfrm>
            <a:off x="4136545" y="2683428"/>
            <a:ext cx="509882" cy="733736"/>
          </a:xfrm>
          <a:prstGeom prst="down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6" name="Left Brace 5"/>
          <p:cNvSpPr/>
          <p:nvPr/>
        </p:nvSpPr>
        <p:spPr bwMode="auto">
          <a:xfrm rot="16200000">
            <a:off x="1657338" y="1798128"/>
            <a:ext cx="382772" cy="1469972"/>
          </a:xfrm>
          <a:prstGeom prst="lef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rgbClr val="254CF3"/>
              </a:solidFill>
              <a:effectLst/>
              <a:latin typeface="Palatino" pitchFamily="18" charset="0"/>
            </a:endParaRPr>
          </a:p>
        </p:txBody>
      </p:sp>
      <p:graphicFrame>
        <p:nvGraphicFramePr>
          <p:cNvPr id="7" name="Object 6"/>
          <p:cNvGraphicFramePr>
            <a:graphicFrameLocks noChangeAspect="1"/>
          </p:cNvGraphicFramePr>
          <p:nvPr>
            <p:extLst/>
          </p:nvPr>
        </p:nvGraphicFramePr>
        <p:xfrm>
          <a:off x="4162276" y="3811238"/>
          <a:ext cx="244475" cy="458788"/>
        </p:xfrm>
        <a:graphic>
          <a:graphicData uri="http://schemas.openxmlformats.org/presentationml/2006/ole">
            <mc:AlternateContent xmlns:mc="http://schemas.openxmlformats.org/markup-compatibility/2006">
              <mc:Choice xmlns:v="urn:schemas-microsoft-com:vml" Requires="v">
                <p:oleObj spid="_x0000_s26715" name="Equation" r:id="rId6" imgW="114120" imgH="215640" progId="Equation.3">
                  <p:embed/>
                </p:oleObj>
              </mc:Choice>
              <mc:Fallback>
                <p:oleObj name="Equation" r:id="rId6" imgW="114120" imgH="215640" progId="Equation.3">
                  <p:embed/>
                  <p:pic>
                    <p:nvPicPr>
                      <p:cNvPr id="7" name="Object 6"/>
                      <p:cNvPicPr>
                        <a:picLocks noChangeAspect="1" noChangeArrowheads="1"/>
                      </p:cNvPicPr>
                      <p:nvPr/>
                    </p:nvPicPr>
                    <p:blipFill>
                      <a:blip r:embed="rId7"/>
                      <a:srcRect/>
                      <a:stretch>
                        <a:fillRect/>
                      </a:stretch>
                    </p:blipFill>
                    <p:spPr bwMode="auto">
                      <a:xfrm>
                        <a:off x="4162276" y="3811238"/>
                        <a:ext cx="244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nvPr>
        </p:nvGraphicFramePr>
        <p:xfrm>
          <a:off x="1710446" y="2812235"/>
          <a:ext cx="319087" cy="463550"/>
        </p:xfrm>
        <a:graphic>
          <a:graphicData uri="http://schemas.openxmlformats.org/presentationml/2006/ole">
            <mc:AlternateContent xmlns:mc="http://schemas.openxmlformats.org/markup-compatibility/2006">
              <mc:Choice xmlns:v="urn:schemas-microsoft-com:vml" Requires="v">
                <p:oleObj spid="_x0000_s26716" name="Equation" r:id="rId8" imgW="139680" imgH="203040" progId="Equation.3">
                  <p:embed/>
                </p:oleObj>
              </mc:Choice>
              <mc:Fallback>
                <p:oleObj name="Equation" r:id="rId8" imgW="139680" imgH="203040" progId="Equation.3">
                  <p:embed/>
                  <p:pic>
                    <p:nvPicPr>
                      <p:cNvPr id="8" name="Object 7"/>
                      <p:cNvPicPr/>
                      <p:nvPr/>
                    </p:nvPicPr>
                    <p:blipFill>
                      <a:blip r:embed="rId9"/>
                      <a:stretch>
                        <a:fillRect/>
                      </a:stretch>
                    </p:blipFill>
                    <p:spPr>
                      <a:xfrm>
                        <a:off x="1710446" y="2812235"/>
                        <a:ext cx="319087" cy="4635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876550" y="3525838"/>
          <a:ext cx="3227388" cy="663575"/>
        </p:xfrm>
        <a:graphic>
          <a:graphicData uri="http://schemas.openxmlformats.org/presentationml/2006/ole">
            <mc:AlternateContent xmlns:mc="http://schemas.openxmlformats.org/markup-compatibility/2006">
              <mc:Choice xmlns:v="urn:schemas-microsoft-com:vml" Requires="v">
                <p:oleObj spid="_x0000_s26717" name="Equation" r:id="rId10" imgW="1358640" imgH="279360" progId="Equation.3">
                  <p:embed/>
                </p:oleObj>
              </mc:Choice>
              <mc:Fallback>
                <p:oleObj name="Equation" r:id="rId10" imgW="1358640" imgH="279360" progId="Equation.3">
                  <p:embed/>
                  <p:pic>
                    <p:nvPicPr>
                      <p:cNvPr id="9" name="Object 8"/>
                      <p:cNvPicPr>
                        <a:picLocks noChangeAspect="1" noChangeArrowheads="1"/>
                      </p:cNvPicPr>
                      <p:nvPr/>
                    </p:nvPicPr>
                    <p:blipFill>
                      <a:blip r:embed="rId11"/>
                      <a:srcRect/>
                      <a:stretch>
                        <a:fillRect/>
                      </a:stretch>
                    </p:blipFill>
                    <p:spPr bwMode="auto">
                      <a:xfrm>
                        <a:off x="2876550" y="3525838"/>
                        <a:ext cx="32273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7017847" y="2756400"/>
          <a:ext cx="376238" cy="346075"/>
        </p:xfrm>
        <a:graphic>
          <a:graphicData uri="http://schemas.openxmlformats.org/presentationml/2006/ole">
            <mc:AlternateContent xmlns:mc="http://schemas.openxmlformats.org/markup-compatibility/2006">
              <mc:Choice xmlns:v="urn:schemas-microsoft-com:vml" Requires="v">
                <p:oleObj spid="_x0000_s26718" name="Equation" r:id="rId12" imgW="164880" imgH="152280" progId="Equation.3">
                  <p:embed/>
                </p:oleObj>
              </mc:Choice>
              <mc:Fallback>
                <p:oleObj name="Equation" r:id="rId12" imgW="164880" imgH="152280" progId="Equation.3">
                  <p:embed/>
                  <p:pic>
                    <p:nvPicPr>
                      <p:cNvPr id="10" name="Object 9"/>
                      <p:cNvPicPr>
                        <a:picLocks noChangeAspect="1" noChangeArrowheads="1"/>
                      </p:cNvPicPr>
                      <p:nvPr/>
                    </p:nvPicPr>
                    <p:blipFill>
                      <a:blip r:embed="rId13"/>
                      <a:srcRect/>
                      <a:stretch>
                        <a:fillRect/>
                      </a:stretch>
                    </p:blipFill>
                    <p:spPr bwMode="auto">
                      <a:xfrm>
                        <a:off x="7017847" y="2756400"/>
                        <a:ext cx="3762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Left Brace 10"/>
          <p:cNvSpPr/>
          <p:nvPr/>
        </p:nvSpPr>
        <p:spPr bwMode="auto">
          <a:xfrm rot="16200000">
            <a:off x="6998426" y="1759142"/>
            <a:ext cx="382772" cy="1469972"/>
          </a:xfrm>
          <a:prstGeom prst="lef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13" name="TextBox 12"/>
          <p:cNvSpPr txBox="1"/>
          <p:nvPr/>
        </p:nvSpPr>
        <p:spPr>
          <a:xfrm>
            <a:off x="2029533" y="5326914"/>
            <a:ext cx="4809650" cy="400110"/>
          </a:xfrm>
          <a:prstGeom prst="rect">
            <a:avLst/>
          </a:prstGeom>
          <a:noFill/>
        </p:spPr>
        <p:txBody>
          <a:bodyPr wrap="none" rtlCol="0">
            <a:spAutoFit/>
          </a:bodyPr>
          <a:lstStyle/>
          <a:p>
            <a:r>
              <a:rPr lang="en-US" sz="2000" dirty="0"/>
              <a:t>Once outliers are known, can estimate </a:t>
            </a:r>
            <a:r>
              <a:rPr lang="en-US" sz="2000" b="1" dirty="0">
                <a:latin typeface="Times New Roman" panose="02020603050405020304" pitchFamily="18" charset="0"/>
                <a:cs typeface="Times New Roman" panose="02020603050405020304" pitchFamily="18" charset="0"/>
              </a:rPr>
              <a:t>n</a:t>
            </a:r>
            <a:r>
              <a:rPr lang="en-US" sz="2000" dirty="0"/>
              <a:t> via:</a:t>
            </a:r>
          </a:p>
        </p:txBody>
      </p:sp>
      <p:graphicFrame>
        <p:nvGraphicFramePr>
          <p:cNvPr id="3" name="Object 2"/>
          <p:cNvGraphicFramePr>
            <a:graphicFrameLocks noChangeAspect="1"/>
          </p:cNvGraphicFramePr>
          <p:nvPr>
            <p:extLst/>
          </p:nvPr>
        </p:nvGraphicFramePr>
        <p:xfrm>
          <a:off x="3222625" y="5768975"/>
          <a:ext cx="3160713" cy="568325"/>
        </p:xfrm>
        <a:graphic>
          <a:graphicData uri="http://schemas.openxmlformats.org/presentationml/2006/ole">
            <mc:AlternateContent xmlns:mc="http://schemas.openxmlformats.org/markup-compatibility/2006">
              <mc:Choice xmlns:v="urn:schemas-microsoft-com:vml" Requires="v">
                <p:oleObj spid="_x0000_s26719" name="Equation" r:id="rId14" imgW="1485720" imgH="266400" progId="Equation.3">
                  <p:embed/>
                </p:oleObj>
              </mc:Choice>
              <mc:Fallback>
                <p:oleObj name="Equation" r:id="rId14" imgW="1485720" imgH="266400" progId="Equation.3">
                  <p:embed/>
                  <p:pic>
                    <p:nvPicPr>
                      <p:cNvPr id="3" name="Object 2"/>
                      <p:cNvPicPr>
                        <a:picLocks noChangeAspect="1" noChangeArrowheads="1"/>
                      </p:cNvPicPr>
                      <p:nvPr/>
                    </p:nvPicPr>
                    <p:blipFill>
                      <a:blip r:embed="rId15"/>
                      <a:srcRect/>
                      <a:stretch>
                        <a:fillRect/>
                      </a:stretch>
                    </p:blipFill>
                    <p:spPr bwMode="auto">
                      <a:xfrm>
                        <a:off x="3222625" y="5768975"/>
                        <a:ext cx="316071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5"/>
          <p:cNvSpPr txBox="1">
            <a:spLocks noChangeArrowheads="1"/>
          </p:cNvSpPr>
          <p:nvPr/>
        </p:nvSpPr>
        <p:spPr bwMode="auto">
          <a:xfrm>
            <a:off x="6119567" y="6359769"/>
            <a:ext cx="2607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r>
              <a:rPr lang="en-US" dirty="0">
                <a:solidFill>
                  <a:prstClr val="black"/>
                </a:solidFill>
                <a:latin typeface="+mn-lt"/>
              </a:rPr>
              <a:t>[</a:t>
            </a:r>
            <a:r>
              <a:rPr lang="en-US" dirty="0" err="1">
                <a:solidFill>
                  <a:prstClr val="black"/>
                </a:solidFill>
                <a:latin typeface="+mn-lt"/>
              </a:rPr>
              <a:t>Candès</a:t>
            </a:r>
            <a:r>
              <a:rPr lang="en-US" dirty="0">
                <a:solidFill>
                  <a:prstClr val="black"/>
                </a:solidFill>
                <a:latin typeface="+mn-lt"/>
              </a:rPr>
              <a:t> and Tao, 2004]</a:t>
            </a:r>
          </a:p>
        </p:txBody>
      </p:sp>
      <p:sp>
        <p:nvSpPr>
          <p:cNvPr id="12" name="Left Brace 11"/>
          <p:cNvSpPr/>
          <p:nvPr/>
        </p:nvSpPr>
        <p:spPr bwMode="auto">
          <a:xfrm rot="16200000">
            <a:off x="3742008" y="3955937"/>
            <a:ext cx="238758" cy="646748"/>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14" name="TextBox 13"/>
          <p:cNvSpPr txBox="1"/>
          <p:nvPr/>
        </p:nvSpPr>
        <p:spPr>
          <a:xfrm>
            <a:off x="2713220" y="4395805"/>
            <a:ext cx="2516010" cy="400110"/>
          </a:xfrm>
          <a:prstGeom prst="rect">
            <a:avLst/>
          </a:prstGeom>
          <a:noFill/>
        </p:spPr>
        <p:txBody>
          <a:bodyPr wrap="none" rtlCol="0">
            <a:spAutoFit/>
          </a:bodyPr>
          <a:lstStyle/>
          <a:p>
            <a:r>
              <a:rPr lang="en-US" sz="2000" dirty="0"/>
              <a:t># of nonzero elements</a:t>
            </a:r>
          </a:p>
        </p:txBody>
      </p:sp>
    </p:spTree>
    <p:extLst>
      <p:ext uri="{BB962C8B-B14F-4D97-AF65-F5344CB8AC3E}">
        <p14:creationId xmlns:p14="http://schemas.microsoft.com/office/powerpoint/2010/main" val="48607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solidFill>
                  <a:srgbClr val="005ADE"/>
                </a:solidFill>
              </a:rPr>
              <a:t>Real time photometric stereo</a:t>
            </a:r>
            <a:endParaRPr lang="zh-CN" altLang="en-US" sz="3600" dirty="0">
              <a:solidFill>
                <a:srgbClr val="005ADE"/>
              </a:solidFill>
            </a:endParaRPr>
          </a:p>
        </p:txBody>
      </p:sp>
      <p:pic>
        <p:nvPicPr>
          <p:cNvPr id="3" name="图片 2"/>
          <p:cNvPicPr>
            <a:picLocks noChangeAspect="1"/>
          </p:cNvPicPr>
          <p:nvPr/>
        </p:nvPicPr>
        <p:blipFill>
          <a:blip r:embed="rId3"/>
          <a:stretch>
            <a:fillRect/>
          </a:stretch>
        </p:blipFill>
        <p:spPr>
          <a:xfrm>
            <a:off x="639724" y="1935193"/>
            <a:ext cx="7864552" cy="1890606"/>
          </a:xfrm>
          <a:prstGeom prst="rect">
            <a:avLst/>
          </a:prstGeom>
        </p:spPr>
      </p:pic>
      <p:pic>
        <p:nvPicPr>
          <p:cNvPr id="5" name="图片 4"/>
          <p:cNvPicPr>
            <a:picLocks noChangeAspect="1"/>
          </p:cNvPicPr>
          <p:nvPr/>
        </p:nvPicPr>
        <p:blipFill>
          <a:blip r:embed="rId4"/>
          <a:stretch>
            <a:fillRect/>
          </a:stretch>
        </p:blipFill>
        <p:spPr>
          <a:xfrm>
            <a:off x="639724" y="4314272"/>
            <a:ext cx="7587805" cy="1820352"/>
          </a:xfrm>
          <a:prstGeom prst="rect">
            <a:avLst/>
          </a:prstGeom>
        </p:spPr>
      </p:pic>
      <p:sp>
        <p:nvSpPr>
          <p:cNvPr id="7" name="矩形 19"/>
          <p:cNvSpPr/>
          <p:nvPr/>
        </p:nvSpPr>
        <p:spPr>
          <a:xfrm>
            <a:off x="3251516" y="4799716"/>
            <a:ext cx="1551143" cy="15152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00"/>
              </a:solidFill>
            </a:endParaRPr>
          </a:p>
        </p:txBody>
      </p:sp>
      <p:sp>
        <p:nvSpPr>
          <p:cNvPr id="8" name="矩形 19"/>
          <p:cNvSpPr/>
          <p:nvPr/>
        </p:nvSpPr>
        <p:spPr>
          <a:xfrm>
            <a:off x="6697105" y="4799716"/>
            <a:ext cx="1573084" cy="15214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00"/>
              </a:solidFill>
            </a:endParaRPr>
          </a:p>
        </p:txBody>
      </p:sp>
    </p:spTree>
    <p:extLst>
      <p:ext uri="{BB962C8B-B14F-4D97-AF65-F5344CB8AC3E}">
        <p14:creationId xmlns:p14="http://schemas.microsoft.com/office/powerpoint/2010/main" val="314265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solidFill>
                  <a:srgbClr val="005ADE"/>
                </a:solidFill>
              </a:rPr>
              <a:t>Maximal Sparsity</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8" name="文本框 7"/>
              <p:cNvSpPr txBox="1"/>
              <p:nvPr/>
            </p:nvSpPr>
            <p:spPr>
              <a:xfrm>
                <a:off x="2384019" y="2393824"/>
                <a:ext cx="3921760" cy="5609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800" b="0" i="1" smtClean="0">
                              <a:latin typeface="Cambria Math" panose="02040503050406030204" pitchFamily="18" charset="0"/>
                            </a:rPr>
                          </m:ctrlPr>
                        </m:funcPr>
                        <m:fName>
                          <m:limLow>
                            <m:limLowPr>
                              <m:ctrlPr>
                                <a:rPr lang="en-US" altLang="zh-CN" sz="2800" b="0" i="1" smtClean="0">
                                  <a:latin typeface="Cambria Math" panose="02040503050406030204" pitchFamily="18" charset="0"/>
                                </a:rPr>
                              </m:ctrlPr>
                            </m:limLowPr>
                            <m:e>
                              <m:r>
                                <m:rPr>
                                  <m:sty m:val="p"/>
                                </m:rPr>
                                <a:rPr lang="en-US" altLang="zh-CN" sz="2800" b="0" i="0" smtClean="0">
                                  <a:latin typeface="Cambria Math" panose="02040503050406030204" pitchFamily="18" charset="0"/>
                                </a:rPr>
                                <m:t>min</m:t>
                              </m:r>
                            </m:e>
                            <m:lim>
                              <m:r>
                                <a:rPr lang="en-US" altLang="zh-CN" sz="2800" b="0" i="1" smtClean="0">
                                  <a:latin typeface="Cambria Math" panose="02040503050406030204" pitchFamily="18" charset="0"/>
                                </a:rPr>
                                <m:t>𝑥</m:t>
                              </m:r>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𝑅</m:t>
                                  </m:r>
                                </m:e>
                                <m:sup>
                                  <m:r>
                                    <a:rPr lang="en-US" altLang="zh-CN" sz="2800" b="0" i="1" smtClean="0">
                                      <a:latin typeface="Cambria Math" panose="02040503050406030204" pitchFamily="18" charset="0"/>
                                    </a:rPr>
                                    <m:t>𝑚</m:t>
                                  </m:r>
                                </m:sup>
                              </m:sSup>
                            </m:lim>
                          </m:limLow>
                        </m:fName>
                        <m:e>
                          <m:sSub>
                            <m:sSubPr>
                              <m:ctrlPr>
                                <a:rPr lang="en-US" altLang="zh-CN" sz="2800" b="0" i="1" smtClean="0">
                                  <a:solidFill>
                                    <a:schemeClr val="tx1"/>
                                  </a:solidFill>
                                  <a:latin typeface="Cambria Math" panose="02040503050406030204" pitchFamily="18" charset="0"/>
                                </a:rPr>
                              </m:ctrlPr>
                            </m:sSubPr>
                            <m:e>
                              <m:d>
                                <m:dPr>
                                  <m:begChr m:val="‖"/>
                                  <m:endChr m:val="‖"/>
                                  <m:ctrlPr>
                                    <a:rPr lang="en-US" altLang="zh-CN" sz="2800" b="0" i="1" smtClean="0">
                                      <a:solidFill>
                                        <a:schemeClr val="tx1"/>
                                      </a:solidFill>
                                      <a:latin typeface="Cambria Math" panose="02040503050406030204" pitchFamily="18" charset="0"/>
                                    </a:rPr>
                                  </m:ctrlPr>
                                </m:dPr>
                                <m:e>
                                  <m:r>
                                    <a:rPr lang="en-US" altLang="zh-CN" sz="2800" b="0" i="1" smtClean="0">
                                      <a:solidFill>
                                        <a:schemeClr val="tx1"/>
                                      </a:solidFill>
                                      <a:latin typeface="Cambria Math" panose="02040503050406030204" pitchFamily="18" charset="0"/>
                                    </a:rPr>
                                    <m:t>𝑥</m:t>
                                  </m:r>
                                </m:e>
                              </m:d>
                            </m:e>
                            <m:sub>
                              <m:r>
                                <a:rPr lang="en-US" altLang="zh-CN" sz="2800" b="0" i="1" smtClean="0">
                                  <a:solidFill>
                                    <a:schemeClr val="tx1"/>
                                  </a:solidFill>
                                  <a:latin typeface="Cambria Math" panose="02040503050406030204" pitchFamily="18" charset="0"/>
                                </a:rPr>
                                <m:t>0</m:t>
                              </m:r>
                            </m:sub>
                          </m:sSub>
                          <m:r>
                            <a:rPr lang="en-US" altLang="zh-CN" sz="2800" b="0" i="1" smtClean="0">
                              <a:solidFill>
                                <a:schemeClr val="tx1"/>
                              </a:solidFill>
                              <a:latin typeface="Cambria Math" panose="02040503050406030204" pitchFamily="18" charset="0"/>
                            </a:rPr>
                            <m:t>   </m:t>
                          </m:r>
                          <m:r>
                            <a:rPr lang="en-US" altLang="zh-CN" sz="2800" b="0" i="1" smtClean="0">
                              <a:solidFill>
                                <a:schemeClr val="tx1"/>
                              </a:solidFill>
                              <a:latin typeface="Cambria Math" panose="02040503050406030204" pitchFamily="18" charset="0"/>
                            </a:rPr>
                            <m:t>𝑠</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𝑡</m:t>
                          </m:r>
                          <m:r>
                            <a:rPr lang="en-US" altLang="zh-CN" sz="2800" b="0" i="1" smtClean="0">
                              <a:solidFill>
                                <a:schemeClr val="tx1"/>
                              </a:solidFill>
                              <a:latin typeface="Cambria Math" panose="02040503050406030204" pitchFamily="18" charset="0"/>
                            </a:rPr>
                            <m:t>.   </m:t>
                          </m:r>
                          <m:r>
                            <a:rPr lang="en-US" altLang="zh-CN" sz="2800" b="0" i="1" smtClean="0">
                              <a:solidFill>
                                <a:schemeClr val="tx1"/>
                              </a:solidFill>
                              <a:latin typeface="Cambria Math" panose="02040503050406030204" pitchFamily="18" charset="0"/>
                            </a:rPr>
                            <m:t>𝑦</m:t>
                          </m:r>
                          <m:r>
                            <a:rPr lang="en-US" altLang="zh-CN" sz="2800" b="0" i="1" smtClean="0">
                              <a:solidFill>
                                <a:schemeClr val="tx1"/>
                              </a:solidFill>
                              <a:latin typeface="Cambria Math" panose="02040503050406030204" pitchFamily="18" charset="0"/>
                            </a:rPr>
                            <m:t>=</m:t>
                          </m:r>
                          <m:r>
                            <m:rPr>
                              <m:sty m:val="p"/>
                            </m:rPr>
                            <a:rPr lang="en-US" altLang="zh-CN" sz="2800" b="0" i="0" smtClean="0">
                              <a:solidFill>
                                <a:schemeClr val="tx1"/>
                              </a:solidFill>
                              <a:latin typeface="Cambria Math" panose="02040503050406030204" pitchFamily="18" charset="0"/>
                            </a:rPr>
                            <m:t>Φ</m:t>
                          </m:r>
                          <m:r>
                            <a:rPr lang="en-US" altLang="zh-CN" sz="2800" b="0" i="1" smtClean="0">
                              <a:solidFill>
                                <a:schemeClr val="tx1"/>
                              </a:solidFill>
                              <a:latin typeface="Cambria Math" panose="02040503050406030204" pitchFamily="18" charset="0"/>
                            </a:rPr>
                            <m:t>𝑥</m:t>
                          </m:r>
                        </m:e>
                      </m:func>
                    </m:oMath>
                  </m:oMathPara>
                </a14:m>
                <a:endParaRPr lang="zh-CN" altLang="en-US" sz="28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84019" y="2393824"/>
                <a:ext cx="3921760" cy="5609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7"/>
              <p:cNvSpPr txBox="1"/>
              <p:nvPr/>
            </p:nvSpPr>
            <p:spPr>
              <a:xfrm>
                <a:off x="2073855" y="3497935"/>
                <a:ext cx="4996290" cy="1938992"/>
              </a:xfrm>
              <a:prstGeom prst="rect">
                <a:avLst/>
              </a:prstGeom>
              <a:noFill/>
            </p:spPr>
            <p:txBody>
              <a:bodyPr wrap="square" lIns="0" tIns="0" rIns="0" bIns="0" rtlCol="0">
                <a:spAutoFit/>
              </a:bodyPr>
              <a:lstStyle/>
              <a:p>
                <a:pPr algn="r">
                  <a:lnSpc>
                    <a:spcPct val="150000"/>
                  </a:lnSpc>
                </a:pPr>
                <a14:m>
                  <m:oMathPara xmlns:m="http://schemas.openxmlformats.org/officeDocument/2006/math">
                    <m:oMathParaPr>
                      <m:jc m:val="centerGroup"/>
                    </m:oMathParaPr>
                    <m:oMath xmlns:m="http://schemas.openxmlformats.org/officeDocument/2006/math">
                      <m:r>
                        <m:rPr>
                          <m:sty m:val="p"/>
                        </m:rPr>
                        <a:rPr lang="en-US" altLang="zh-CN" sz="2800">
                          <a:latin typeface="Cambria Math" panose="02040503050406030204" pitchFamily="18" charset="0"/>
                        </a:rPr>
                        <m:t>Φ</m:t>
                      </m:r>
                      <m:r>
                        <a:rPr lang="en-US" altLang="zh-CN" sz="2800" i="1">
                          <a:latin typeface="Cambria Math" panose="02040503050406030204" pitchFamily="18" charset="0"/>
                        </a:rPr>
                        <m:t>∈</m:t>
                      </m:r>
                      <m:sSup>
                        <m:sSupPr>
                          <m:ctrlPr>
                            <a:rPr lang="en-US" altLang="zh-CN" sz="2800" i="1">
                              <a:latin typeface="Cambria Math" panose="02040503050406030204" pitchFamily="18" charset="0"/>
                            </a:rPr>
                          </m:ctrlPr>
                        </m:sSupPr>
                        <m:e>
                          <m:r>
                            <a:rPr lang="en-US" altLang="zh-CN" sz="2800" i="1">
                              <a:latin typeface="Cambria Math" panose="02040503050406030204" pitchFamily="18" charset="0"/>
                            </a:rPr>
                            <m:t>𝑅</m:t>
                          </m:r>
                        </m:e>
                        <m:sup>
                          <m:r>
                            <a:rPr lang="en-US" altLang="zh-CN" sz="2800" i="1">
                              <a:latin typeface="Cambria Math" panose="02040503050406030204" pitchFamily="18" charset="0"/>
                            </a:rPr>
                            <m:t>𝑛</m:t>
                          </m:r>
                          <m:r>
                            <a:rPr lang="en-US" altLang="zh-CN" sz="2800" i="1">
                              <a:latin typeface="Cambria Math" panose="02040503050406030204" pitchFamily="18" charset="0"/>
                            </a:rPr>
                            <m:t>×</m:t>
                          </m:r>
                          <m:r>
                            <a:rPr lang="en-US" altLang="zh-CN" sz="2800" i="1">
                              <a:latin typeface="Cambria Math" panose="02040503050406030204" pitchFamily="18" charset="0"/>
                            </a:rPr>
                            <m:t>𝑚</m:t>
                          </m:r>
                        </m:sup>
                      </m:sSup>
                      <m:r>
                        <a:rPr lang="en-US" altLang="zh-CN" sz="2800">
                          <a:latin typeface="Cambria Math" panose="02040503050406030204" pitchFamily="18" charset="0"/>
                        </a:rPr>
                        <m:t> </m:t>
                      </m:r>
                    </m:oMath>
                  </m:oMathPara>
                </a14:m>
                <a:endParaRPr lang="en-US" altLang="zh-CN" sz="2800" b="0" i="1" dirty="0">
                  <a:latin typeface="Cambria Math" panose="02040503050406030204" pitchFamily="18" charset="0"/>
                </a:endParaRPr>
              </a:p>
              <a:p>
                <a:pPr algn="r">
                  <a:lnSpc>
                    <a:spcPct val="150000"/>
                  </a:lnSpc>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𝑦</m:t>
                      </m:r>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𝑅</m:t>
                          </m:r>
                        </m:e>
                        <m:sup>
                          <m:r>
                            <a:rPr lang="en-US" altLang="zh-CN" sz="2800" b="0" i="1" smtClean="0">
                              <a:latin typeface="Cambria Math" panose="02040503050406030204" pitchFamily="18" charset="0"/>
                            </a:rPr>
                            <m:t>𝑛</m:t>
                          </m:r>
                        </m:sup>
                      </m:sSup>
                      <m:r>
                        <a:rPr lang="en-US" altLang="zh-CN" sz="2800" b="0" i="0" smtClean="0">
                          <a:latin typeface="Cambria Math" panose="02040503050406030204" pitchFamily="18" charset="0"/>
                        </a:rPr>
                        <m:t>  </m:t>
                      </m:r>
                    </m:oMath>
                  </m:oMathPara>
                </a14:m>
                <a:endParaRPr lang="en-US" altLang="zh-CN" sz="2800" b="0" i="0" dirty="0">
                  <a:latin typeface="Cambria Math" panose="02040503050406030204" pitchFamily="18" charset="0"/>
                </a:endParaRPr>
              </a:p>
              <a:p>
                <a:pPr algn="ctr">
                  <a:lnSpc>
                    <a:spcPct val="150000"/>
                  </a:lnSpc>
                </a:pPr>
                <a14:m>
                  <m:oMath xmlns:m="http://schemas.openxmlformats.org/officeDocument/2006/math">
                    <m:sSub>
                      <m:sSubPr>
                        <m:ctrlPr>
                          <a:rPr lang="en-US" altLang="zh-CN" sz="2800" b="0" i="1" smtClean="0">
                            <a:latin typeface="Cambria Math" panose="02040503050406030204" pitchFamily="18" charset="0"/>
                          </a:rPr>
                        </m:ctrlPr>
                      </m:sSubPr>
                      <m:e>
                        <m:d>
                          <m:dPr>
                            <m:begChr m:val="‖"/>
                            <m:endChr m:val="‖"/>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m:t>
                            </m:r>
                          </m:e>
                        </m:d>
                      </m:e>
                      <m:sub>
                        <m:r>
                          <a:rPr lang="en-US" altLang="zh-CN" sz="2800" b="0" i="1" smtClean="0">
                            <a:latin typeface="Cambria Math" panose="02040503050406030204" pitchFamily="18" charset="0"/>
                          </a:rPr>
                          <m:t>0</m:t>
                        </m:r>
                      </m:sub>
                    </m:sSub>
                  </m:oMath>
                </a14:m>
                <a:r>
                  <a:rPr lang="en-US" altLang="zh-CN" sz="2800" b="0" dirty="0"/>
                  <a:t> # of non-zeros</a:t>
                </a:r>
              </a:p>
            </p:txBody>
          </p:sp>
        </mc:Choice>
        <mc:Fallback xmlns="">
          <p:sp>
            <p:nvSpPr>
              <p:cNvPr id="9" name="文本框 7"/>
              <p:cNvSpPr txBox="1">
                <a:spLocks noRot="1" noChangeAspect="1" noMove="1" noResize="1" noEditPoints="1" noAdjustHandles="1" noChangeArrowheads="1" noChangeShapeType="1" noTextEdit="1"/>
              </p:cNvSpPr>
              <p:nvPr/>
            </p:nvSpPr>
            <p:spPr>
              <a:xfrm>
                <a:off x="2073855" y="3497935"/>
                <a:ext cx="4996290" cy="1938992"/>
              </a:xfrm>
              <a:prstGeom prst="rect">
                <a:avLst/>
              </a:prstGeom>
              <a:blipFill>
                <a:blip r:embed="rId4"/>
                <a:stretch>
                  <a:fillRect b="-6918"/>
                </a:stretch>
              </a:blipFill>
            </p:spPr>
            <p:txBody>
              <a:bodyPr/>
              <a:lstStyle/>
              <a:p>
                <a:r>
                  <a:rPr lang="en-US">
                    <a:noFill/>
                  </a:rPr>
                  <a:t> </a:t>
                </a:r>
              </a:p>
            </p:txBody>
          </p:sp>
        </mc:Fallback>
      </mc:AlternateContent>
    </p:spTree>
    <p:extLst>
      <p:ext uri="{BB962C8B-B14F-4D97-AF65-F5344CB8AC3E}">
        <p14:creationId xmlns:p14="http://schemas.microsoft.com/office/powerpoint/2010/main" val="2279930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First rigorous analysis of how unfolded iterative algorithms can be provably enhanced by learning.</a:t>
            </a:r>
          </a:p>
          <a:p>
            <a:endParaRPr lang="en-US" dirty="0"/>
          </a:p>
          <a:p>
            <a:r>
              <a:rPr lang="en-US" dirty="0"/>
              <a:t>Detailed characterization of how different architecture choices affect performance.</a:t>
            </a:r>
          </a:p>
          <a:p>
            <a:endParaRPr lang="en-US" dirty="0"/>
          </a:p>
          <a:p>
            <a:r>
              <a:rPr lang="en-US" b="1" dirty="0"/>
              <a:t>Narrow benefit</a:t>
            </a:r>
            <a:r>
              <a:rPr lang="en-US" dirty="0"/>
              <a:t>:  First ultra-fast method for obtaining optimal sparse representations with correlated designs (i.e., high RIP constants).</a:t>
            </a:r>
          </a:p>
          <a:p>
            <a:endParaRPr lang="en-US" dirty="0"/>
          </a:p>
          <a:p>
            <a:r>
              <a:rPr lang="en-US" b="1" dirty="0"/>
              <a:t>Broad benefit</a:t>
            </a:r>
            <a:r>
              <a:rPr lang="en-US" dirty="0"/>
              <a:t>:  General insights into why DNNs can outperform hand-crafted algorithms.</a:t>
            </a:r>
          </a:p>
        </p:txBody>
      </p:sp>
      <p:sp>
        <p:nvSpPr>
          <p:cNvPr id="5" name="标题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Conclusions</a:t>
            </a:r>
            <a:endParaRPr lang="zh-CN" altLang="en-US" sz="3600" dirty="0">
              <a:solidFill>
                <a:srgbClr val="005ADE"/>
              </a:solidFill>
            </a:endParaRPr>
          </a:p>
        </p:txBody>
      </p:sp>
    </p:spTree>
    <p:extLst>
      <p:ext uri="{BB962C8B-B14F-4D97-AF65-F5344CB8AC3E}">
        <p14:creationId xmlns:p14="http://schemas.microsoft.com/office/powerpoint/2010/main" val="1258212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8923"/>
            <a:ext cx="7772400" cy="1609512"/>
          </a:xfrm>
        </p:spPr>
        <p:txBody>
          <a:bodyPr>
            <a:normAutofit/>
          </a:bodyPr>
          <a:lstStyle/>
          <a:p>
            <a:r>
              <a:rPr lang="en-US" sz="5400" dirty="0">
                <a:solidFill>
                  <a:srgbClr val="005ADE"/>
                </a:solidFill>
              </a:rPr>
              <a:t>Thank you!</a:t>
            </a:r>
          </a:p>
        </p:txBody>
      </p:sp>
    </p:spTree>
    <p:extLst>
      <p:ext uri="{BB962C8B-B14F-4D97-AF65-F5344CB8AC3E}">
        <p14:creationId xmlns:p14="http://schemas.microsoft.com/office/powerpoint/2010/main" val="3125121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solidFill>
                  <a:srgbClr val="005ADE"/>
                </a:solidFill>
              </a:rPr>
              <a:t>Network structure</a:t>
            </a:r>
            <a:endParaRPr lang="zh-CN" altLang="en-US" sz="3600" dirty="0">
              <a:solidFill>
                <a:srgbClr val="005ADE"/>
              </a:solidFill>
            </a:endParaRPr>
          </a:p>
        </p:txBody>
      </p:sp>
      <p:pic>
        <p:nvPicPr>
          <p:cNvPr id="3" name="Picture 2"/>
          <p:cNvPicPr>
            <a:picLocks noChangeAspect="1"/>
          </p:cNvPicPr>
          <p:nvPr/>
        </p:nvPicPr>
        <p:blipFill>
          <a:blip r:embed="rId3"/>
          <a:stretch>
            <a:fillRect/>
          </a:stretch>
        </p:blipFill>
        <p:spPr>
          <a:xfrm>
            <a:off x="112073" y="1804535"/>
            <a:ext cx="8919845" cy="1851173"/>
          </a:xfrm>
          <a:prstGeom prst="rect">
            <a:avLst/>
          </a:prstGeom>
        </p:spPr>
      </p:pic>
      <p:pic>
        <p:nvPicPr>
          <p:cNvPr id="6" name="Picture 5"/>
          <p:cNvPicPr>
            <a:picLocks noChangeAspect="1"/>
          </p:cNvPicPr>
          <p:nvPr/>
        </p:nvPicPr>
        <p:blipFill>
          <a:blip r:embed="rId4"/>
          <a:stretch>
            <a:fillRect/>
          </a:stretch>
        </p:blipFill>
        <p:spPr>
          <a:xfrm>
            <a:off x="773389" y="3931979"/>
            <a:ext cx="7597211" cy="2314897"/>
          </a:xfrm>
          <a:prstGeom prst="rect">
            <a:avLst/>
          </a:prstGeom>
        </p:spPr>
      </p:pic>
      <p:sp>
        <p:nvSpPr>
          <p:cNvPr id="7" name="TextBox 6"/>
          <p:cNvSpPr txBox="1"/>
          <p:nvPr/>
        </p:nvSpPr>
        <p:spPr>
          <a:xfrm>
            <a:off x="4039897" y="3731924"/>
            <a:ext cx="1640711" cy="400110"/>
          </a:xfrm>
          <a:prstGeom prst="rect">
            <a:avLst/>
          </a:prstGeom>
          <a:noFill/>
        </p:spPr>
        <p:txBody>
          <a:bodyPr wrap="square" rtlCol="0">
            <a:spAutoFit/>
          </a:bodyPr>
          <a:lstStyle/>
          <a:p>
            <a:r>
              <a:rPr lang="en-US" altLang="zh-CN" sz="2000" b="1" i="1" dirty="0">
                <a:solidFill>
                  <a:srgbClr val="254CF3"/>
                </a:solidFill>
              </a:rPr>
              <a:t>Residual</a:t>
            </a:r>
            <a:endParaRPr lang="en-US" sz="2000" b="1" i="1" dirty="0">
              <a:solidFill>
                <a:srgbClr val="254CF3"/>
              </a:solidFill>
            </a:endParaRPr>
          </a:p>
        </p:txBody>
      </p:sp>
      <p:sp>
        <p:nvSpPr>
          <p:cNvPr id="8" name="TextBox 7"/>
          <p:cNvSpPr txBox="1"/>
          <p:nvPr/>
        </p:nvSpPr>
        <p:spPr>
          <a:xfrm>
            <a:off x="4039897" y="6323092"/>
            <a:ext cx="791047" cy="400110"/>
          </a:xfrm>
          <a:prstGeom prst="rect">
            <a:avLst/>
          </a:prstGeom>
          <a:noFill/>
        </p:spPr>
        <p:txBody>
          <a:bodyPr wrap="square" rtlCol="0">
            <a:spAutoFit/>
          </a:bodyPr>
          <a:lstStyle/>
          <a:p>
            <a:r>
              <a:rPr lang="en-US" altLang="zh-CN" sz="2000" b="1" i="1" dirty="0">
                <a:solidFill>
                  <a:srgbClr val="254CF3"/>
                </a:solidFill>
              </a:rPr>
              <a:t>LSTM</a:t>
            </a:r>
            <a:endParaRPr lang="en-US" sz="2000" b="1" i="1" dirty="0">
              <a:solidFill>
                <a:srgbClr val="254CF3"/>
              </a:solidFill>
            </a:endParaRPr>
          </a:p>
        </p:txBody>
      </p:sp>
    </p:spTree>
    <p:extLst>
      <p:ext uri="{BB962C8B-B14F-4D97-AF65-F5344CB8AC3E}">
        <p14:creationId xmlns:p14="http://schemas.microsoft.com/office/powerpoint/2010/main" val="55503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solidFill>
                  <a:srgbClr val="005ADE"/>
                </a:solidFill>
              </a:rPr>
              <a:t>Maximal Sparsity is NP hard</a:t>
            </a:r>
            <a:endParaRPr lang="zh-CN" altLang="en-US" sz="3600" dirty="0">
              <a:solidFill>
                <a:srgbClr val="005ADE"/>
              </a:solidFill>
            </a:endParaRPr>
          </a:p>
        </p:txBody>
      </p:sp>
      <mc:AlternateContent xmlns:mc="http://schemas.openxmlformats.org/markup-compatibility/2006" xmlns:a14="http://schemas.microsoft.com/office/drawing/2010/main">
        <mc:Choice Requires="a14">
          <p:sp>
            <p:nvSpPr>
              <p:cNvPr id="8" name="文本框 7"/>
              <p:cNvSpPr txBox="1"/>
              <p:nvPr/>
            </p:nvSpPr>
            <p:spPr>
              <a:xfrm>
                <a:off x="2384020" y="1678527"/>
                <a:ext cx="3921760" cy="5760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800" b="0" i="1" smtClean="0">
                              <a:latin typeface="Cambria Math" panose="02040503050406030204" pitchFamily="18" charset="0"/>
                            </a:rPr>
                          </m:ctrlPr>
                        </m:funcPr>
                        <m:fName>
                          <m:limLow>
                            <m:limLowPr>
                              <m:ctrlPr>
                                <a:rPr lang="en-US" altLang="zh-CN" sz="2800" b="0" i="1" smtClean="0">
                                  <a:latin typeface="Cambria Math" panose="02040503050406030204" pitchFamily="18" charset="0"/>
                                </a:rPr>
                              </m:ctrlPr>
                            </m:limLowPr>
                            <m:e>
                              <m:r>
                                <m:rPr>
                                  <m:sty m:val="p"/>
                                </m:rPr>
                                <a:rPr lang="en-US" altLang="zh-CN" sz="2800" b="0" i="0" smtClean="0">
                                  <a:latin typeface="Cambria Math" panose="02040503050406030204" pitchFamily="18" charset="0"/>
                                </a:rPr>
                                <m:t>min</m:t>
                              </m:r>
                            </m:e>
                            <m:lim>
                              <m:r>
                                <a:rPr lang="en-US" altLang="zh-CN" sz="2800" b="0" i="1" smtClean="0">
                                  <a:latin typeface="Cambria Math" panose="02040503050406030204" pitchFamily="18" charset="0"/>
                                </a:rPr>
                                <m:t>𝑥</m:t>
                              </m:r>
                            </m:lim>
                          </m:limLow>
                        </m:fName>
                        <m:e>
                          <m:sSub>
                            <m:sSubPr>
                              <m:ctrlPr>
                                <a:rPr lang="en-US" altLang="zh-CN" sz="2800" b="0" i="1" smtClean="0">
                                  <a:solidFill>
                                    <a:schemeClr val="tx1"/>
                                  </a:solidFill>
                                  <a:latin typeface="Cambria Math" panose="02040503050406030204" pitchFamily="18" charset="0"/>
                                </a:rPr>
                              </m:ctrlPr>
                            </m:sSubPr>
                            <m:e>
                              <m:d>
                                <m:dPr>
                                  <m:begChr m:val="‖"/>
                                  <m:endChr m:val="‖"/>
                                  <m:ctrlPr>
                                    <a:rPr lang="en-US" altLang="zh-CN" sz="2800" b="0" i="1" smtClean="0">
                                      <a:solidFill>
                                        <a:schemeClr val="tx1"/>
                                      </a:solidFill>
                                      <a:latin typeface="Cambria Math" panose="02040503050406030204" pitchFamily="18" charset="0"/>
                                    </a:rPr>
                                  </m:ctrlPr>
                                </m:dPr>
                                <m:e>
                                  <m:r>
                                    <a:rPr lang="en-US" altLang="zh-CN" sz="2800" b="0" i="1" smtClean="0">
                                      <a:solidFill>
                                        <a:schemeClr val="tx1"/>
                                      </a:solidFill>
                                      <a:latin typeface="Cambria Math" panose="02040503050406030204" pitchFamily="18" charset="0"/>
                                    </a:rPr>
                                    <m:t>𝑥</m:t>
                                  </m:r>
                                </m:e>
                              </m:d>
                            </m:e>
                            <m:sub>
                              <m:r>
                                <a:rPr lang="en-US" altLang="zh-CN" sz="2800" b="0" i="1" smtClean="0">
                                  <a:solidFill>
                                    <a:schemeClr val="tx1"/>
                                  </a:solidFill>
                                  <a:latin typeface="Cambria Math" panose="02040503050406030204" pitchFamily="18" charset="0"/>
                                </a:rPr>
                                <m:t>0</m:t>
                              </m:r>
                            </m:sub>
                          </m:sSub>
                          <m:r>
                            <a:rPr lang="en-US" altLang="zh-CN" sz="2800" b="0" i="1" smtClean="0">
                              <a:solidFill>
                                <a:schemeClr val="tx1"/>
                              </a:solidFill>
                              <a:latin typeface="Cambria Math" panose="02040503050406030204" pitchFamily="18" charset="0"/>
                            </a:rPr>
                            <m:t>   </m:t>
                          </m:r>
                          <m:r>
                            <a:rPr lang="en-US" altLang="zh-CN" sz="2800" b="0" i="1" smtClean="0">
                              <a:solidFill>
                                <a:schemeClr val="tx1"/>
                              </a:solidFill>
                              <a:latin typeface="Cambria Math" panose="02040503050406030204" pitchFamily="18" charset="0"/>
                            </a:rPr>
                            <m:t>𝑠</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𝑡</m:t>
                          </m:r>
                          <m:r>
                            <a:rPr lang="en-US" altLang="zh-CN" sz="2800" b="0" i="1" smtClean="0">
                              <a:solidFill>
                                <a:schemeClr val="tx1"/>
                              </a:solidFill>
                              <a:latin typeface="Cambria Math" panose="02040503050406030204" pitchFamily="18" charset="0"/>
                            </a:rPr>
                            <m:t>.   </m:t>
                          </m:r>
                          <m:r>
                            <a:rPr lang="en-US" altLang="zh-CN" sz="2800" b="0" i="1" smtClean="0">
                              <a:solidFill>
                                <a:schemeClr val="tx1"/>
                              </a:solidFill>
                              <a:latin typeface="Cambria Math" panose="02040503050406030204" pitchFamily="18" charset="0"/>
                            </a:rPr>
                            <m:t>𝑦</m:t>
                          </m:r>
                          <m:r>
                            <a:rPr lang="en-US" altLang="zh-CN" sz="2800" b="0" i="1" smtClean="0">
                              <a:solidFill>
                                <a:schemeClr val="tx1"/>
                              </a:solidFill>
                              <a:latin typeface="Cambria Math" panose="02040503050406030204" pitchFamily="18" charset="0"/>
                            </a:rPr>
                            <m:t>=</m:t>
                          </m:r>
                          <m:r>
                            <m:rPr>
                              <m:sty m:val="p"/>
                            </m:rPr>
                            <a:rPr lang="en-US" altLang="zh-CN" sz="2800" b="0" i="0" smtClean="0">
                              <a:solidFill>
                                <a:schemeClr val="tx1"/>
                              </a:solidFill>
                              <a:latin typeface="Cambria Math" panose="02040503050406030204" pitchFamily="18" charset="0"/>
                            </a:rPr>
                            <m:t>Φ</m:t>
                          </m:r>
                          <m:r>
                            <a:rPr lang="en-US" altLang="zh-CN" sz="2800" b="0" i="1" smtClean="0">
                              <a:solidFill>
                                <a:schemeClr val="tx1"/>
                              </a:solidFill>
                              <a:latin typeface="Cambria Math" panose="02040503050406030204" pitchFamily="18" charset="0"/>
                            </a:rPr>
                            <m:t>𝑥</m:t>
                          </m:r>
                        </m:e>
                      </m:func>
                    </m:oMath>
                  </m:oMathPara>
                </a14:m>
                <a:endParaRPr lang="zh-CN" altLang="en-US" sz="28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84020" y="1678527"/>
                <a:ext cx="3921760" cy="576055"/>
              </a:xfrm>
              <a:prstGeom prst="rect">
                <a:avLst/>
              </a:prstGeom>
              <a:blipFill>
                <a:blip r:embed="rId3"/>
                <a:stretch>
                  <a:fillRect/>
                </a:stretch>
              </a:blipFill>
            </p:spPr>
            <p:txBody>
              <a:bodyPr/>
              <a:lstStyle/>
              <a:p>
                <a:r>
                  <a:rPr lang="en-US">
                    <a:noFill/>
                  </a:rPr>
                  <a:t> </a:t>
                </a:r>
              </a:p>
            </p:txBody>
          </p:sp>
        </mc:Fallback>
      </mc:AlternateContent>
      <p:pic>
        <p:nvPicPr>
          <p:cNvPr id="10" name="图片 18"/>
          <p:cNvPicPr>
            <a:picLocks noChangeAspect="1"/>
          </p:cNvPicPr>
          <p:nvPr/>
        </p:nvPicPr>
        <p:blipFill>
          <a:blip r:embed="rId4"/>
          <a:stretch>
            <a:fillRect/>
          </a:stretch>
        </p:blipFill>
        <p:spPr>
          <a:xfrm>
            <a:off x="2970253" y="2288472"/>
            <a:ext cx="2749294" cy="14427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186592" y="5018645"/>
                <a:ext cx="5021332" cy="1569660"/>
              </a:xfrm>
              <a:prstGeom prst="rect">
                <a:avLst/>
              </a:prstGeom>
              <a:noFill/>
            </p:spPr>
            <p:txBody>
              <a:bodyPr wrap="square" rtlCol="0">
                <a:spAutoFit/>
              </a:bodyPr>
              <a:lstStyle/>
              <a:p>
                <a:r>
                  <a:rPr lang="en-US" altLang="zh-CN" sz="2400" dirty="0"/>
                  <a:t>Practical alternatives:</a:t>
                </a:r>
              </a:p>
              <a:p>
                <a:pPr marL="285750" indent="-285750">
                  <a:buFont typeface="Arial" panose="020B0604020202020204" pitchFamily="34" charset="0"/>
                  <a:buChar char="•"/>
                </a:pPr>
                <a14:m>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ℓ</m:t>
                        </m:r>
                      </m:e>
                      <m:sub>
                        <m:r>
                          <a:rPr lang="en-US" altLang="zh-CN" sz="2400" b="0" i="1" smtClean="0">
                            <a:latin typeface="Cambria Math" panose="02040503050406030204" pitchFamily="18" charset="0"/>
                          </a:rPr>
                          <m:t>1</m:t>
                        </m:r>
                      </m:sub>
                    </m:sSub>
                  </m:oMath>
                </a14:m>
                <a:r>
                  <a:rPr lang="en-US" sz="2400" dirty="0"/>
                  <a:t> norm minimization</a:t>
                </a:r>
              </a:p>
              <a:p>
                <a:pPr marL="285750" indent="-285750">
                  <a:buFont typeface="Arial" panose="020B0604020202020204" pitchFamily="34" charset="0"/>
                  <a:buChar char="•"/>
                </a:pPr>
                <a:r>
                  <a:rPr lang="en-US" sz="2400" dirty="0"/>
                  <a:t>orthogonal matching pursuit (OMP)</a:t>
                </a:r>
              </a:p>
              <a:p>
                <a:pPr marL="285750" indent="-285750">
                  <a:buFont typeface="Arial" panose="020B0604020202020204" pitchFamily="34" charset="0"/>
                  <a:buChar char="•"/>
                </a:pPr>
                <a:r>
                  <a:rPr lang="en-US" sz="2400" dirty="0"/>
                  <a:t>Iterative hard thresholding (IHT)</a:t>
                </a:r>
              </a:p>
            </p:txBody>
          </p:sp>
        </mc:Choice>
        <mc:Fallback xmlns="">
          <p:sp>
            <p:nvSpPr>
              <p:cNvPr id="3" name="TextBox 2"/>
              <p:cNvSpPr txBox="1">
                <a:spLocks noRot="1" noChangeAspect="1" noMove="1" noResize="1" noEditPoints="1" noAdjustHandles="1" noChangeArrowheads="1" noChangeShapeType="1" noTextEdit="1"/>
              </p:cNvSpPr>
              <p:nvPr/>
            </p:nvSpPr>
            <p:spPr>
              <a:xfrm>
                <a:off x="1186592" y="5018645"/>
                <a:ext cx="5021332" cy="1569660"/>
              </a:xfrm>
              <a:prstGeom prst="rect">
                <a:avLst/>
              </a:prstGeom>
              <a:blipFill>
                <a:blip r:embed="rId5"/>
                <a:stretch>
                  <a:fillRect l="-1944" t="-3101" b="-7752"/>
                </a:stretch>
              </a:blipFill>
            </p:spPr>
            <p:txBody>
              <a:bodyPr/>
              <a:lstStyle/>
              <a:p>
                <a:r>
                  <a:rPr lang="en-US">
                    <a:noFill/>
                  </a:rPr>
                  <a:t> </a:t>
                </a:r>
              </a:p>
            </p:txBody>
          </p:sp>
        </mc:Fallback>
      </mc:AlternateContent>
      <p:sp>
        <p:nvSpPr>
          <p:cNvPr id="7" name="TextBox 6"/>
          <p:cNvSpPr txBox="1"/>
          <p:nvPr/>
        </p:nvSpPr>
        <p:spPr>
          <a:xfrm>
            <a:off x="898525" y="3918175"/>
            <a:ext cx="9011265" cy="830997"/>
          </a:xfrm>
          <a:prstGeom prst="rect">
            <a:avLst/>
          </a:prstGeom>
          <a:noFill/>
        </p:spPr>
        <p:txBody>
          <a:bodyPr wrap="square" rtlCol="0">
            <a:spAutoFit/>
          </a:bodyPr>
          <a:lstStyle/>
          <a:p>
            <a:r>
              <a:rPr lang="en-US" altLang="zh-CN" sz="2400" dirty="0"/>
              <a:t>Combinatorial </a:t>
            </a:r>
            <a:r>
              <a:rPr lang="en-US" altLang="zh-CN" sz="2400" dirty="0">
                <a:solidFill>
                  <a:srgbClr val="FF0000"/>
                </a:solidFill>
              </a:rPr>
              <a:t>NP hard </a:t>
            </a:r>
            <a:r>
              <a:rPr lang="en-US" altLang="zh-CN" sz="2400" dirty="0"/>
              <a:t>and </a:t>
            </a:r>
          </a:p>
          <a:p>
            <a:r>
              <a:rPr lang="en-US" altLang="zh-CN" sz="2400" dirty="0"/>
              <a:t>		close approximations are </a:t>
            </a:r>
            <a:r>
              <a:rPr lang="en-US" altLang="zh-CN" sz="2400" dirty="0">
                <a:solidFill>
                  <a:srgbClr val="FF0000"/>
                </a:solidFill>
              </a:rPr>
              <a:t>highly non convex</a:t>
            </a:r>
          </a:p>
        </p:txBody>
      </p:sp>
    </p:spTree>
    <p:extLst>
      <p:ext uri="{BB962C8B-B14F-4D97-AF65-F5344CB8AC3E}">
        <p14:creationId xmlns:p14="http://schemas.microsoft.com/office/powerpoint/2010/main" val="94239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dirty="0">
                <a:solidFill>
                  <a:srgbClr val="005ADE"/>
                </a:solidFill>
              </a:rPr>
              <a:t>Pros and Cons</a:t>
            </a:r>
            <a:endParaRPr lang="zh-CN" altLang="en-US" sz="3600" dirty="0">
              <a:solidFill>
                <a:srgbClr val="005ADE"/>
              </a:solidFill>
            </a:endParaRPr>
          </a:p>
        </p:txBody>
      </p:sp>
      <p:sp>
        <p:nvSpPr>
          <p:cNvPr id="6" name="TextBox 5"/>
          <p:cNvSpPr txBox="1"/>
          <p:nvPr/>
        </p:nvSpPr>
        <p:spPr>
          <a:xfrm>
            <a:off x="619432" y="1625608"/>
            <a:ext cx="8148483" cy="2677656"/>
          </a:xfrm>
          <a:prstGeom prst="rect">
            <a:avLst/>
          </a:prstGeom>
          <a:noFill/>
        </p:spPr>
        <p:txBody>
          <a:bodyPr wrap="square" rtlCol="0">
            <a:spAutoFit/>
          </a:bodyPr>
          <a:lstStyle/>
          <a:p>
            <a:r>
              <a:rPr lang="en-US" altLang="zh-CN" sz="2400" dirty="0"/>
              <a:t>Numerous practical applications:</a:t>
            </a:r>
          </a:p>
          <a:p>
            <a:endParaRPr lang="en-US" altLang="zh-CN" sz="2400" dirty="0"/>
          </a:p>
          <a:p>
            <a:pPr marL="285750" indent="-285750">
              <a:buFont typeface="Arial" panose="020B0604020202020204" pitchFamily="34" charset="0"/>
              <a:buChar char="•"/>
            </a:pPr>
            <a:r>
              <a:rPr lang="en-US" sz="2400" dirty="0"/>
              <a:t>Feature selection [Cotter and Rao 2001; </a:t>
            </a:r>
            <a:r>
              <a:rPr lang="en-US" sz="2400" dirty="0" err="1"/>
              <a:t>Figueiredo</a:t>
            </a:r>
            <a:r>
              <a:rPr lang="en-US" sz="2400" dirty="0"/>
              <a:t>, 2002]</a:t>
            </a:r>
          </a:p>
          <a:p>
            <a:pPr marL="285750" indent="-285750">
              <a:buFont typeface="Arial" panose="020B0604020202020204" pitchFamily="34" charset="0"/>
              <a:buChar char="•"/>
            </a:pPr>
            <a:r>
              <a:rPr lang="en-US" sz="2400" dirty="0"/>
              <a:t>Outlier removal [</a:t>
            </a:r>
            <a:r>
              <a:rPr lang="en-US" sz="2400" dirty="0" err="1"/>
              <a:t>Candes</a:t>
            </a:r>
            <a:r>
              <a:rPr lang="en-US" sz="2400" dirty="0"/>
              <a:t> and Tao 2005; </a:t>
            </a:r>
            <a:r>
              <a:rPr lang="en-US" sz="2400" dirty="0" err="1"/>
              <a:t>Ikehata</a:t>
            </a:r>
            <a:r>
              <a:rPr lang="en-US" sz="2400" dirty="0"/>
              <a:t> et al. 2012]</a:t>
            </a:r>
          </a:p>
          <a:p>
            <a:pPr marL="285750" indent="-285750">
              <a:buFont typeface="Arial" panose="020B0604020202020204" pitchFamily="34" charset="0"/>
              <a:buChar char="•"/>
            </a:pPr>
            <a:r>
              <a:rPr lang="en-US" sz="2400" dirty="0"/>
              <a:t>Compressive sensing [</a:t>
            </a:r>
            <a:r>
              <a:rPr lang="en-US" sz="2400" dirty="0" err="1"/>
              <a:t>Donoho</a:t>
            </a:r>
            <a:r>
              <a:rPr lang="en-US" sz="2400" dirty="0"/>
              <a:t>, 2006]</a:t>
            </a:r>
          </a:p>
          <a:p>
            <a:pPr marL="285750" indent="-285750">
              <a:buFont typeface="Arial" panose="020B0604020202020204" pitchFamily="34" charset="0"/>
              <a:buChar char="•"/>
            </a:pPr>
            <a:r>
              <a:rPr lang="en-US" sz="2400" dirty="0"/>
              <a:t>Source localization [</a:t>
            </a:r>
            <a:r>
              <a:rPr lang="en-US" sz="2400" dirty="0" err="1"/>
              <a:t>Baillet</a:t>
            </a:r>
            <a:r>
              <a:rPr lang="en-US" sz="2400" dirty="0"/>
              <a:t> et al. 2001; </a:t>
            </a:r>
            <a:r>
              <a:rPr lang="en-US" sz="2400" dirty="0" err="1"/>
              <a:t>Malioutov</a:t>
            </a:r>
            <a:r>
              <a:rPr lang="en-US" sz="2400" dirty="0"/>
              <a:t> et al. 2005]</a:t>
            </a:r>
          </a:p>
          <a:p>
            <a:pPr marL="285750" indent="-285750">
              <a:buFont typeface="Arial" panose="020B0604020202020204" pitchFamily="34" charset="0"/>
              <a:buChar char="•"/>
            </a:pPr>
            <a:r>
              <a:rPr lang="en-US" sz="2400" dirty="0"/>
              <a:t>Computer vision applications [John Wright et al 2009]</a:t>
            </a:r>
          </a:p>
        </p:txBody>
      </p:sp>
      <mc:AlternateContent xmlns:mc="http://schemas.openxmlformats.org/markup-compatibility/2006" xmlns:a14="http://schemas.microsoft.com/office/drawing/2010/main">
        <mc:Choice Requires="a14">
          <p:sp>
            <p:nvSpPr>
              <p:cNvPr id="7" name="TextBox 6"/>
              <p:cNvSpPr txBox="1"/>
              <p:nvPr/>
            </p:nvSpPr>
            <p:spPr>
              <a:xfrm>
                <a:off x="619431" y="4698705"/>
                <a:ext cx="8148483" cy="1627818"/>
              </a:xfrm>
              <a:prstGeom prst="rect">
                <a:avLst/>
              </a:prstGeom>
              <a:noFill/>
            </p:spPr>
            <p:txBody>
              <a:bodyPr wrap="square" rtlCol="0">
                <a:spAutoFit/>
              </a:bodyPr>
              <a:lstStyle/>
              <a:p>
                <a:r>
                  <a:rPr lang="en-US" altLang="zh-CN" sz="2400" dirty="0"/>
                  <a:t>Fundamental weakness:</a:t>
                </a:r>
              </a:p>
              <a:p>
                <a:endParaRPr lang="en-US" altLang="zh-CN" sz="2400" dirty="0"/>
              </a:p>
              <a:p>
                <a:pPr marL="285750" indent="-285750">
                  <a:buFont typeface="Arial" panose="020B0604020202020204" pitchFamily="34" charset="0"/>
                  <a:buChar char="•"/>
                </a:pPr>
                <a:r>
                  <a:rPr lang="en-US" sz="2400" dirty="0"/>
                  <a:t>If the Gram matrix </a:t>
                </a:r>
                <a14:m>
                  <m:oMath xmlns:m="http://schemas.openxmlformats.org/officeDocument/2006/math">
                    <m:sSup>
                      <m:sSupPr>
                        <m:ctrlPr>
                          <a:rPr lang="en-US" altLang="zh-CN" sz="2400" b="0" i="1" smtClean="0">
                            <a:latin typeface="Cambria Math" panose="02040503050406030204" pitchFamily="18" charset="0"/>
                          </a:rPr>
                        </m:ctrlPr>
                      </m:sSupPr>
                      <m:e>
                        <m:r>
                          <m:rPr>
                            <m:sty m:val="p"/>
                          </m:rPr>
                          <a:rPr lang="en-US" altLang="zh-CN" sz="2400">
                            <a:latin typeface="Cambria Math" panose="02040503050406030204" pitchFamily="18" charset="0"/>
                          </a:rPr>
                          <m:t>Φ</m:t>
                        </m:r>
                      </m:e>
                      <m:sup>
                        <m:r>
                          <m:rPr>
                            <m:sty m:val="p"/>
                          </m:rPr>
                          <a:rPr lang="en-US" altLang="zh-CN" sz="2400" b="0" i="0" smtClean="0">
                            <a:latin typeface="Cambria Math" panose="02040503050406030204" pitchFamily="18" charset="0"/>
                          </a:rPr>
                          <m:t>T</m:t>
                        </m:r>
                      </m:sup>
                    </m:sSup>
                    <m:r>
                      <m:rPr>
                        <m:sty m:val="p"/>
                      </m:rPr>
                      <a:rPr lang="en-US" altLang="zh-CN" sz="2400">
                        <a:latin typeface="Cambria Math" panose="02040503050406030204" pitchFamily="18" charset="0"/>
                      </a:rPr>
                      <m:t>Φ</m:t>
                    </m:r>
                  </m:oMath>
                </a14:m>
                <a:r>
                  <a:rPr lang="en-US" altLang="zh-CN" sz="2400" dirty="0"/>
                  <a:t> has high off-diagonal energy</a:t>
                </a:r>
              </a:p>
              <a:p>
                <a:pPr marL="742950" lvl="1" indent="-285750">
                  <a:buFont typeface="Arial" panose="020B0604020202020204" pitchFamily="34" charset="0"/>
                  <a:buChar char="•"/>
                </a:pPr>
                <a:r>
                  <a:rPr lang="en-US" altLang="zh-CN" sz="2400" dirty="0"/>
                  <a:t>Estimation of </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m:t>
                        </m:r>
                      </m:sup>
                    </m:sSup>
                  </m:oMath>
                </a14:m>
                <a:r>
                  <a:rPr lang="en-US" altLang="zh-CN" sz="2400" dirty="0"/>
                  <a:t> can be extremely poor </a:t>
                </a:r>
              </a:p>
            </p:txBody>
          </p:sp>
        </mc:Choice>
        <mc:Fallback xmlns="">
          <p:sp>
            <p:nvSpPr>
              <p:cNvPr id="7" name="TextBox 6"/>
              <p:cNvSpPr txBox="1">
                <a:spLocks noRot="1" noChangeAspect="1" noMove="1" noResize="1" noEditPoints="1" noAdjustHandles="1" noChangeArrowheads="1" noChangeShapeType="1" noTextEdit="1"/>
              </p:cNvSpPr>
              <p:nvPr/>
            </p:nvSpPr>
            <p:spPr>
              <a:xfrm>
                <a:off x="619431" y="4698705"/>
                <a:ext cx="8148483" cy="1627818"/>
              </a:xfrm>
              <a:prstGeom prst="rect">
                <a:avLst/>
              </a:prstGeom>
              <a:blipFill>
                <a:blip r:embed="rId3"/>
                <a:stretch>
                  <a:fillRect l="-1198" t="-2996" b="-4494"/>
                </a:stretch>
              </a:blipFill>
            </p:spPr>
            <p:txBody>
              <a:bodyPr/>
              <a:lstStyle/>
              <a:p>
                <a:r>
                  <a:rPr lang="en-US">
                    <a:noFill/>
                  </a:rPr>
                  <a:t> </a:t>
                </a:r>
              </a:p>
            </p:txBody>
          </p:sp>
        </mc:Fallback>
      </mc:AlternateContent>
      <p:pic>
        <p:nvPicPr>
          <p:cNvPr id="5" name="Picture 11" descr="nips_cov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3454" y="4303264"/>
            <a:ext cx="1417841" cy="106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nips_cov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295" y="4305411"/>
            <a:ext cx="1414621" cy="105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74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559338" y="1612345"/>
            <a:ext cx="7868265" cy="2165026"/>
          </a:xfrm>
          <a:prstGeom prst="rect">
            <a:avLst/>
          </a:prstGeom>
          <a:solidFill>
            <a:schemeClr val="bg2">
              <a:lumMod val="90000"/>
            </a:schemeClr>
          </a:solidFill>
          <a:ln w="9525" algn="ctr">
            <a:solidFill>
              <a:srgbClr val="0000FF"/>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054282" y="1790365"/>
                <a:ext cx="6988067" cy="1805944"/>
              </a:xfrm>
              <a:prstGeom prst="rect">
                <a:avLst/>
              </a:prstGeom>
              <a:noFill/>
            </p:spPr>
            <p:txBody>
              <a:bodyPr wrap="none" rtlCol="0">
                <a:spAutoFit/>
              </a:bodyPr>
              <a:lstStyle/>
              <a:p>
                <a:r>
                  <a:rPr lang="en-US" sz="2400" dirty="0"/>
                  <a:t>A matrix </a:t>
                </a:r>
                <a14:m>
                  <m:oMath xmlns:m="http://schemas.openxmlformats.org/officeDocument/2006/math">
                    <m:r>
                      <m:rPr>
                        <m:sty m:val="p"/>
                      </m:rPr>
                      <a:rPr lang="en-US" altLang="zh-CN" sz="2400">
                        <a:latin typeface="Cambria Math" panose="02040503050406030204" pitchFamily="18" charset="0"/>
                      </a:rPr>
                      <m:t>Φ</m:t>
                    </m:r>
                  </m:oMath>
                </a14:m>
                <a:r>
                  <a:rPr lang="en-US" sz="2400" dirty="0"/>
                  <a:t> satisfies the RIP with constant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𝑘</m:t>
                        </m:r>
                      </m:sub>
                    </m:sSub>
                    <m:d>
                      <m:dPr>
                        <m:begChr m:val="["/>
                        <m:endChr m:val="]"/>
                        <m:ctrlPr>
                          <a:rPr lang="en-US" altLang="zh-CN" sz="2400" b="0" i="1" smtClean="0">
                            <a:latin typeface="Cambria Math" panose="02040503050406030204" pitchFamily="18" charset="0"/>
                          </a:rPr>
                        </m:ctrlPr>
                      </m:dPr>
                      <m:e>
                        <m:r>
                          <m:rPr>
                            <m:sty m:val="p"/>
                          </m:rPr>
                          <a:rPr lang="en-US" altLang="zh-CN" sz="2400">
                            <a:latin typeface="Cambria Math" panose="02040503050406030204" pitchFamily="18" charset="0"/>
                          </a:rPr>
                          <m:t>Φ</m:t>
                        </m:r>
                      </m:e>
                    </m:d>
                    <m:r>
                      <a:rPr lang="en-US" sz="2400" b="0" i="1" smtClean="0">
                        <a:latin typeface="Cambria Math" panose="02040503050406030204" pitchFamily="18" charset="0"/>
                      </a:rPr>
                      <m:t>&lt;1</m:t>
                    </m:r>
                  </m:oMath>
                </a14:m>
                <a:r>
                  <a:rPr lang="en-US" sz="2400" dirty="0">
                    <a:latin typeface="Times New Roman" panose="02020603050405020304" pitchFamily="18" charset="0"/>
                    <a:cs typeface="Times New Roman" panose="02020603050405020304" pitchFamily="18" charset="0"/>
                  </a:rPr>
                  <a:t> </a:t>
                </a:r>
                <a:r>
                  <a:rPr lang="en-US" sz="2400" dirty="0"/>
                  <a:t>if</a:t>
                </a:r>
              </a:p>
              <a:p>
                <a:endParaRPr lang="en-US" sz="2400" dirty="0"/>
              </a:p>
              <a:p>
                <a:endParaRPr lang="en-US" dirty="0"/>
              </a:p>
              <a:p>
                <a:endParaRPr lang="en-US" dirty="0"/>
              </a:p>
              <a:p>
                <a:r>
                  <a:rPr lang="en-US" sz="2400" dirty="0"/>
                  <a:t>Holds for all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oMath>
                </a14:m>
                <a:r>
                  <a:rPr lang="en-US" sz="2400" dirty="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054282" y="1790365"/>
                <a:ext cx="6988067" cy="1805944"/>
              </a:xfrm>
              <a:prstGeom prst="rect">
                <a:avLst/>
              </a:prstGeom>
              <a:blipFill>
                <a:blip r:embed="rId4"/>
                <a:stretch>
                  <a:fillRect l="-1396" t="-2703" r="-262" b="-4054"/>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algn="ctr"/>
            <a:r>
              <a:rPr lang="en-US" sz="3600" dirty="0">
                <a:solidFill>
                  <a:srgbClr val="005ADE"/>
                </a:solidFill>
              </a:rPr>
              <a:t>Restricted Isometry Property (RIP)</a:t>
            </a:r>
          </a:p>
        </p:txBody>
      </p:sp>
      <p:sp>
        <p:nvSpPr>
          <p:cNvPr id="6" name="TextBox 5"/>
          <p:cNvSpPr txBox="1">
            <a:spLocks noChangeArrowheads="1"/>
          </p:cNvSpPr>
          <p:nvPr/>
        </p:nvSpPr>
        <p:spPr bwMode="auto">
          <a:xfrm>
            <a:off x="6221374" y="3777370"/>
            <a:ext cx="23118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r>
              <a:rPr lang="en-US" dirty="0"/>
              <a:t>[</a:t>
            </a:r>
            <a:r>
              <a:rPr lang="en-US" dirty="0" err="1"/>
              <a:t>Candès</a:t>
            </a:r>
            <a:r>
              <a:rPr lang="en-US" dirty="0"/>
              <a:t> et al., 2006]</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0808" y="4779335"/>
            <a:ext cx="3267075" cy="16287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004" y="4798819"/>
            <a:ext cx="3267075" cy="162877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309742" y="4448963"/>
                <a:ext cx="3085085" cy="400110"/>
              </a:xfrm>
              <a:prstGeom prst="rect">
                <a:avLst/>
              </a:prstGeom>
              <a:noFill/>
            </p:spPr>
            <p:txBody>
              <a:bodyPr wrap="square" rtlCol="0">
                <a:spAutoFit/>
              </a:bodyPr>
              <a:lstStyle/>
              <a:p>
                <a:r>
                  <a:rPr lang="en-US" sz="2000" dirty="0"/>
                  <a:t>small RIP constant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b="0" i="1" smtClean="0">
                            <a:latin typeface="Cambria Math" panose="02040503050406030204" pitchFamily="18" charset="0"/>
                          </a:rPr>
                          <m:t>2</m:t>
                        </m:r>
                      </m:sub>
                    </m:sSub>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d>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09742" y="4448963"/>
                <a:ext cx="3085085" cy="400110"/>
              </a:xfrm>
              <a:prstGeom prst="rect">
                <a:avLst/>
              </a:prstGeom>
              <a:blipFill>
                <a:blip r:embed="rId7"/>
                <a:stretch>
                  <a:fillRect l="-2174" t="-9231" b="-27692"/>
                </a:stretch>
              </a:blipFill>
            </p:spPr>
            <p:txBody>
              <a:bodyPr/>
              <a:lstStyle/>
              <a:p>
                <a:r>
                  <a:rPr lang="en-US">
                    <a:noFill/>
                  </a:rPr>
                  <a:t> </a:t>
                </a:r>
              </a:p>
            </p:txBody>
          </p:sp>
        </mc:Fallback>
      </mc:AlternateContent>
      <p:sp>
        <p:nvSpPr>
          <p:cNvPr id="13" name="Rectangle 12"/>
          <p:cNvSpPr/>
          <p:nvPr/>
        </p:nvSpPr>
        <p:spPr bwMode="auto">
          <a:xfrm>
            <a:off x="4059292" y="4823203"/>
            <a:ext cx="343452" cy="192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p:sp>
        <p:nvSpPr>
          <p:cNvPr id="14" name="Rectangle 13"/>
          <p:cNvSpPr/>
          <p:nvPr/>
        </p:nvSpPr>
        <p:spPr bwMode="auto">
          <a:xfrm>
            <a:off x="7722216" y="4823203"/>
            <a:ext cx="343452" cy="192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599" tIns="45048" rIns="91599" bIns="45048"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2"/>
              </a:buClr>
              <a:buSzPct val="65000"/>
              <a:buFont typeface="Symbol" pitchFamily="18" charset="2"/>
              <a:buNone/>
              <a:tabLst/>
            </a:pPr>
            <a:endParaRPr kumimoji="0" lang="en-US" sz="2000" b="0" i="0" u="none" strike="noStrike" cap="none" normalizeH="0" baseline="0">
              <a:ln>
                <a:noFill/>
              </a:ln>
              <a:solidFill>
                <a:schemeClr val="tx1"/>
              </a:solidFill>
              <a:effectLst/>
              <a:latin typeface="Palatino"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5115994" y="4448963"/>
                <a:ext cx="3085085" cy="400110"/>
              </a:xfrm>
              <a:prstGeom prst="rect">
                <a:avLst/>
              </a:prstGeom>
              <a:noFill/>
            </p:spPr>
            <p:txBody>
              <a:bodyPr wrap="square" rtlCol="0">
                <a:spAutoFit/>
              </a:bodyPr>
              <a:lstStyle/>
              <a:p>
                <a:r>
                  <a:rPr lang="en-US" sz="2000" dirty="0"/>
                  <a:t>large RIP constant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b="0" i="1" smtClean="0">
                            <a:latin typeface="Cambria Math" panose="02040503050406030204" pitchFamily="18" charset="0"/>
                          </a:rPr>
                          <m:t>2</m:t>
                        </m:r>
                      </m:sub>
                    </m:sSub>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d>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115994" y="4448963"/>
                <a:ext cx="3085085" cy="400110"/>
              </a:xfrm>
              <a:prstGeom prst="rect">
                <a:avLst/>
              </a:prstGeom>
              <a:blipFill>
                <a:blip r:embed="rId8"/>
                <a:stretch>
                  <a:fillRect l="-1976" t="-9231" b="-27692"/>
                </a:stretch>
              </a:blipFill>
            </p:spPr>
            <p:txBody>
              <a:bodyPr/>
              <a:lstStyle/>
              <a:p>
                <a:r>
                  <a:rPr lang="en-US">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1181261076"/>
              </p:ext>
            </p:extLst>
          </p:nvPr>
        </p:nvGraphicFramePr>
        <p:xfrm>
          <a:off x="4158314" y="5414334"/>
          <a:ext cx="719137" cy="358775"/>
        </p:xfrm>
        <a:graphic>
          <a:graphicData uri="http://schemas.openxmlformats.org/presentationml/2006/ole">
            <mc:AlternateContent xmlns:mc="http://schemas.openxmlformats.org/markup-compatibility/2006">
              <mc:Choice xmlns:v="urn:schemas-microsoft-com:vml" Requires="v">
                <p:oleObj spid="_x0000_s1572" name="Equation" r:id="rId9" imgW="355320" imgH="177480" progId="Equation.3">
                  <p:embed/>
                </p:oleObj>
              </mc:Choice>
              <mc:Fallback>
                <p:oleObj name="Equation" r:id="rId9" imgW="355320" imgH="177480" progId="Equation.3">
                  <p:embed/>
                  <p:pic>
                    <p:nvPicPr>
                      <p:cNvPr id="17" name="Object 16"/>
                      <p:cNvPicPr>
                        <a:picLocks noChangeAspect="1" noChangeArrowheads="1"/>
                      </p:cNvPicPr>
                      <p:nvPr/>
                    </p:nvPicPr>
                    <p:blipFill>
                      <a:blip r:embed="rId10"/>
                      <a:srcRect/>
                      <a:stretch>
                        <a:fillRect/>
                      </a:stretch>
                    </p:blipFill>
                    <p:spPr bwMode="auto">
                      <a:xfrm>
                        <a:off x="4158314" y="5414334"/>
                        <a:ext cx="719137" cy="358775"/>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12" name="Rectangle 11"/>
              <p:cNvSpPr/>
              <p:nvPr/>
            </p:nvSpPr>
            <p:spPr>
              <a:xfrm>
                <a:off x="1469102" y="2419396"/>
                <a:ext cx="6344109" cy="466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𝑘</m:t>
                          </m:r>
                        </m:sub>
                      </m:sSub>
                      <m:d>
                        <m:dPr>
                          <m:begChr m:val="["/>
                          <m:endChr m:val="]"/>
                          <m:ctrlPr>
                            <a:rPr lang="en-US" sz="2400" b="0" i="1" smtClean="0">
                              <a:latin typeface="Cambria Math" panose="02040503050406030204" pitchFamily="18" charset="0"/>
                            </a:rPr>
                          </m:ctrlPr>
                        </m:dPr>
                        <m:e>
                          <m:r>
                            <m:rPr>
                              <m:sty m:val="p"/>
                            </m:rPr>
                            <a:rPr lang="en-US" altLang="zh-CN" sz="2400">
                              <a:latin typeface="Cambria Math" panose="02040503050406030204" pitchFamily="18" charset="0"/>
                            </a:rPr>
                            <m:t>Φ</m:t>
                          </m:r>
                        </m:e>
                      </m:d>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d>
                            <m:dPr>
                              <m:begChr m:val="‖"/>
                              <m:endChr m:val="‖"/>
                              <m:ctrlPr>
                                <a:rPr lang="en-US" altLang="zh-CN" sz="2400" b="0" i="1" smtClean="0">
                                  <a:latin typeface="Cambria Math" panose="02040503050406030204" pitchFamily="18" charset="0"/>
                                </a:rPr>
                              </m:ctrlPr>
                            </m:dPr>
                            <m:e>
                              <m:r>
                                <a:rPr lang="en-US" sz="2400" b="0" i="1" smtClean="0">
                                  <a:latin typeface="Cambria Math" panose="02040503050406030204" pitchFamily="18" charset="0"/>
                                </a:rPr>
                                <m:t>𝑥</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m:rPr>
                                  <m:sty m:val="p"/>
                                </m:rPr>
                                <a:rPr lang="en-US" altLang="zh-CN" sz="2400">
                                  <a:latin typeface="Cambria Math" panose="02040503050406030204" pitchFamily="18" charset="0"/>
                                </a:rPr>
                                <m:t>Φ</m:t>
                              </m:r>
                              <m:r>
                                <a:rPr lang="en-US" altLang="zh-CN" sz="2400" b="0" i="1" smtClean="0">
                                  <a:latin typeface="Cambria Math" panose="02040503050406030204" pitchFamily="18" charset="0"/>
                                </a:rPr>
                                <m:t>𝑥</m:t>
                              </m:r>
                            </m:e>
                          </m:d>
                        </m:e>
                        <m:sub>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2</m:t>
                          </m:r>
                        </m:sup>
                      </m:sSubSup>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𝛿</m:t>
                              </m:r>
                            </m:e>
                            <m:sub>
                              <m:r>
                                <a:rPr lang="en-US" altLang="zh-CN" sz="2400" b="0" i="1" smtClean="0">
                                  <a:latin typeface="Cambria Math" panose="02040503050406030204" pitchFamily="18" charset="0"/>
                                </a:rPr>
                                <m:t>𝑘</m:t>
                              </m:r>
                            </m:sub>
                          </m:sSub>
                          <m:d>
                            <m:dPr>
                              <m:begChr m:val="["/>
                              <m:endChr m:val="]"/>
                              <m:ctrlPr>
                                <a:rPr lang="en-US" altLang="zh-CN" sz="2400" b="0" i="1" smtClean="0">
                                  <a:latin typeface="Cambria Math" panose="02040503050406030204" pitchFamily="18" charset="0"/>
                                </a:rPr>
                              </m:ctrlPr>
                            </m:dPr>
                            <m:e>
                              <m:r>
                                <m:rPr>
                                  <m:sty m:val="p"/>
                                </m:rPr>
                                <a:rPr lang="en-US" altLang="zh-CN" sz="2400">
                                  <a:latin typeface="Cambria Math" panose="02040503050406030204" pitchFamily="18" charset="0"/>
                                </a:rPr>
                                <m:t>Φ</m:t>
                              </m:r>
                            </m:e>
                          </m:d>
                        </m:e>
                      </m:d>
                      <m:sSubSup>
                        <m:sSubSupPr>
                          <m:ctrlPr>
                            <a:rPr lang="en-US" altLang="zh-CN" sz="2400" b="0" i="1" smtClean="0">
                              <a:latin typeface="Cambria Math" panose="02040503050406030204" pitchFamily="18" charset="0"/>
                            </a:rPr>
                          </m:ctrlPr>
                        </m:sSubSupPr>
                        <m:e>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e>
                        <m:sub>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2</m:t>
                          </m:r>
                        </m:sup>
                      </m:sSubSup>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1469102" y="2419396"/>
                <a:ext cx="6344109" cy="466666"/>
              </a:xfrm>
              <a:prstGeom prst="rect">
                <a:avLst/>
              </a:prstGeom>
              <a:blipFill>
                <a:blip r:embed="rId11"/>
                <a:stretch>
                  <a:fillRect b="-18421"/>
                </a:stretch>
              </a:blipFill>
            </p:spPr>
            <p:txBody>
              <a:bodyPr/>
              <a:lstStyle/>
              <a:p>
                <a:r>
                  <a:rPr lang="en-US">
                    <a:noFill/>
                  </a:rPr>
                  <a:t> </a:t>
                </a:r>
              </a:p>
            </p:txBody>
          </p:sp>
        </mc:Fallback>
      </mc:AlternateContent>
      <p:pic>
        <p:nvPicPr>
          <p:cNvPr id="19" name="Picture 18"/>
          <p:cNvPicPr>
            <a:picLocks noChangeAspect="1"/>
          </p:cNvPicPr>
          <p:nvPr/>
        </p:nvPicPr>
        <p:blipFill>
          <a:blip r:embed="rId12"/>
          <a:stretch>
            <a:fillRect/>
          </a:stretch>
        </p:blipFill>
        <p:spPr>
          <a:xfrm>
            <a:off x="1747126" y="5434807"/>
            <a:ext cx="300063" cy="276782"/>
          </a:xfrm>
          <a:prstGeom prst="rect">
            <a:avLst/>
          </a:prstGeom>
        </p:spPr>
      </p:pic>
      <p:pic>
        <p:nvPicPr>
          <p:cNvPr id="20" name="Picture 19"/>
          <p:cNvPicPr>
            <a:picLocks noChangeAspect="1"/>
          </p:cNvPicPr>
          <p:nvPr/>
        </p:nvPicPr>
        <p:blipFill>
          <a:blip r:embed="rId13"/>
          <a:stretch>
            <a:fillRect/>
          </a:stretch>
        </p:blipFill>
        <p:spPr>
          <a:xfrm>
            <a:off x="2558956" y="6110430"/>
            <a:ext cx="303164" cy="263076"/>
          </a:xfrm>
          <a:prstGeom prst="rect">
            <a:avLst/>
          </a:prstGeom>
        </p:spPr>
      </p:pic>
      <p:pic>
        <p:nvPicPr>
          <p:cNvPr id="21" name="Picture 20"/>
          <p:cNvPicPr>
            <a:picLocks noChangeAspect="1"/>
          </p:cNvPicPr>
          <p:nvPr/>
        </p:nvPicPr>
        <p:blipFill>
          <a:blip r:embed="rId12"/>
          <a:stretch>
            <a:fillRect/>
          </a:stretch>
        </p:blipFill>
        <p:spPr>
          <a:xfrm>
            <a:off x="6071342" y="5075014"/>
            <a:ext cx="300063" cy="276782"/>
          </a:xfrm>
          <a:prstGeom prst="rect">
            <a:avLst/>
          </a:prstGeom>
        </p:spPr>
      </p:pic>
      <p:pic>
        <p:nvPicPr>
          <p:cNvPr id="22" name="Picture 21"/>
          <p:cNvPicPr>
            <a:picLocks noChangeAspect="1"/>
          </p:cNvPicPr>
          <p:nvPr/>
        </p:nvPicPr>
        <p:blipFill>
          <a:blip r:embed="rId13"/>
          <a:stretch>
            <a:fillRect/>
          </a:stretch>
        </p:blipFill>
        <p:spPr>
          <a:xfrm>
            <a:off x="6658536" y="5773595"/>
            <a:ext cx="303164" cy="263076"/>
          </a:xfrm>
          <a:prstGeom prst="rect">
            <a:avLst/>
          </a:prstGeom>
        </p:spPr>
      </p:pic>
    </p:spTree>
    <p:extLst>
      <p:ext uri="{BB962C8B-B14F-4D97-AF65-F5344CB8AC3E}">
        <p14:creationId xmlns:p14="http://schemas.microsoft.com/office/powerpoint/2010/main" val="204202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890546" y="1880600"/>
            <a:ext cx="7370859" cy="3086553"/>
          </a:xfrm>
          <a:prstGeom prst="rect">
            <a:avLst/>
          </a:prstGeom>
          <a:solidFill>
            <a:schemeClr val="bg2">
              <a:lumMod val="90000"/>
            </a:schemeClr>
          </a:solidFill>
          <a:ln w="9525" algn="ctr">
            <a:solidFill>
              <a:srgbClr val="000000"/>
            </a:solidFill>
            <a:miter lim="800000"/>
            <a:headEnd/>
            <a:tailEnd/>
          </a:ln>
          <a:effectLst>
            <a:outerShdw blurRad="50800" dist="38100" dir="2700000" algn="tl" rotWithShape="0">
              <a:prstClr val="black">
                <a:alpha val="40000"/>
              </a:prstClr>
            </a:outerShdw>
          </a:effectLst>
          <a:extLst/>
        </p:spPr>
        <p:txBody>
          <a:bodyPr wrap="square" lIns="91599" tIns="45048" rIns="91599" bIns="45048">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pPr algn="ct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882595" y="2050326"/>
                <a:ext cx="7569642" cy="2783775"/>
              </a:xfrm>
              <a:prstGeom prst="rect">
                <a:avLst/>
              </a:prstGeom>
              <a:noFill/>
            </p:spPr>
            <p:txBody>
              <a:bodyPr wrap="square" rtlCol="0">
                <a:spAutoFit/>
              </a:bodyPr>
              <a:lstStyle/>
              <a:p>
                <a:r>
                  <a:rPr lang="en-US" sz="2400" dirty="0"/>
                  <a:t>Suppose there exists some </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b="0" i="0" smtClean="0">
                            <a:latin typeface="Cambria Math" panose="02040503050406030204" pitchFamily="18" charset="0"/>
                          </a:rPr>
                          <m:t>∗</m:t>
                        </m:r>
                      </m:sup>
                    </m:sSup>
                  </m:oMath>
                </a14:m>
                <a:r>
                  <a:rPr lang="en-US" sz="2400" dirty="0"/>
                  <a:t> such that</a:t>
                </a:r>
              </a:p>
              <a:p>
                <a:endParaRPr lang="en-US" dirty="0"/>
              </a:p>
              <a:p>
                <a:endParaRPr lang="en-US" dirty="0"/>
              </a:p>
              <a:p>
                <a:endParaRPr lang="en-US" dirty="0"/>
              </a:p>
              <a:p>
                <a:endParaRPr lang="en-US" dirty="0"/>
              </a:p>
              <a:p>
                <a:endParaRPr lang="en-US" dirty="0"/>
              </a:p>
              <a:p>
                <a:endParaRPr lang="en-US" dirty="0"/>
              </a:p>
              <a:p>
                <a:endParaRPr lang="en-US" dirty="0"/>
              </a:p>
              <a:p>
                <a:r>
                  <a:rPr lang="en-US" sz="2400" dirty="0"/>
                  <a:t>Then the IHT iterations are guaranteed to converge to </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𝑥</m:t>
                        </m:r>
                      </m:e>
                      <m:sup>
                        <m:r>
                          <a:rPr lang="zh-CN" altLang="en-US" sz="2400" i="1">
                            <a:latin typeface="Cambria Math" panose="02040503050406030204" pitchFamily="18" charset="0"/>
                          </a:rPr>
                          <m:t>∗</m:t>
                        </m:r>
                      </m:sup>
                    </m:sSup>
                  </m:oMath>
                </a14:m>
                <a:r>
                  <a:rPr lang="en-US" sz="240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882595" y="2050326"/>
                <a:ext cx="7569642" cy="2783775"/>
              </a:xfrm>
              <a:prstGeom prst="rect">
                <a:avLst/>
              </a:prstGeom>
              <a:blipFill>
                <a:blip r:embed="rId3"/>
                <a:stretch>
                  <a:fillRect l="-1288" t="-1751" b="-3501"/>
                </a:stretch>
              </a:blipFill>
            </p:spPr>
            <p:txBody>
              <a:bodyPr/>
              <a:lstStyle/>
              <a:p>
                <a:r>
                  <a:rPr lang="en-US">
                    <a:noFill/>
                  </a:rPr>
                  <a:t> </a:t>
                </a:r>
              </a:p>
            </p:txBody>
          </p:sp>
        </mc:Fallback>
      </mc:AlternateContent>
      <p:sp>
        <p:nvSpPr>
          <p:cNvPr id="11" name="TextBox 10"/>
          <p:cNvSpPr txBox="1">
            <a:spLocks noChangeArrowheads="1"/>
          </p:cNvSpPr>
          <p:nvPr/>
        </p:nvSpPr>
        <p:spPr bwMode="auto">
          <a:xfrm>
            <a:off x="4854450" y="5028304"/>
            <a:ext cx="3429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Palatino" pitchFamily="18" charset="0"/>
              </a:defRPr>
            </a:lvl1pPr>
            <a:lvl2pPr marL="742950" indent="-285750">
              <a:defRPr sz="2000">
                <a:solidFill>
                  <a:schemeClr val="tx1"/>
                </a:solidFill>
                <a:latin typeface="Palatino" pitchFamily="18" charset="0"/>
              </a:defRPr>
            </a:lvl2pPr>
            <a:lvl3pPr marL="1143000" indent="-228600">
              <a:defRPr sz="2000">
                <a:solidFill>
                  <a:schemeClr val="tx1"/>
                </a:solidFill>
                <a:latin typeface="Palatino" pitchFamily="18" charset="0"/>
              </a:defRPr>
            </a:lvl3pPr>
            <a:lvl4pPr marL="1600200" indent="-228600">
              <a:defRPr sz="2000">
                <a:solidFill>
                  <a:schemeClr val="tx1"/>
                </a:solidFill>
                <a:latin typeface="Palatino" pitchFamily="18" charset="0"/>
              </a:defRPr>
            </a:lvl4pPr>
            <a:lvl5pPr marL="2057400" indent="-228600">
              <a:defRPr sz="2000">
                <a:solidFill>
                  <a:schemeClr val="tx1"/>
                </a:solidFill>
                <a:latin typeface="Palatino" pitchFamily="18" charset="0"/>
              </a:defRPr>
            </a:lvl5pPr>
            <a:lvl6pPr marL="25146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6pPr>
            <a:lvl7pPr marL="29718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7pPr>
            <a:lvl8pPr marL="34290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8pPr>
            <a:lvl9pPr marL="3886200" indent="-228600" eaLnBrk="0" fontAlgn="base" hangingPunct="0">
              <a:spcBef>
                <a:spcPct val="20000"/>
              </a:spcBef>
              <a:spcAft>
                <a:spcPct val="0"/>
              </a:spcAft>
              <a:buClr>
                <a:schemeClr val="tx2"/>
              </a:buClr>
              <a:buSzPct val="65000"/>
              <a:buFont typeface="Symbol" pitchFamily="18" charset="2"/>
              <a:defRPr sz="2000">
                <a:solidFill>
                  <a:schemeClr val="tx1"/>
                </a:solidFill>
                <a:latin typeface="Palatino" pitchFamily="18" charset="0"/>
              </a:defRPr>
            </a:lvl9pPr>
          </a:lstStyle>
          <a:p>
            <a:r>
              <a:rPr lang="en-US" dirty="0"/>
              <a:t>[</a:t>
            </a:r>
            <a:r>
              <a:rPr lang="en-US" dirty="0" err="1"/>
              <a:t>Blumensath</a:t>
            </a:r>
            <a:r>
              <a:rPr lang="en-US" dirty="0"/>
              <a:t> and Davies, 2009]</a:t>
            </a:r>
          </a:p>
        </p:txBody>
      </p:sp>
      <p:sp>
        <p:nvSpPr>
          <p:cNvPr id="12" name="TextBox 11"/>
          <p:cNvSpPr txBox="1"/>
          <p:nvPr/>
        </p:nvSpPr>
        <p:spPr>
          <a:xfrm>
            <a:off x="1523189" y="5823754"/>
            <a:ext cx="5849422" cy="400110"/>
          </a:xfrm>
          <a:prstGeom prst="rect">
            <a:avLst/>
          </a:prstGeom>
          <a:noFill/>
        </p:spPr>
        <p:txBody>
          <a:bodyPr wrap="none" rtlCol="0">
            <a:spAutoFit/>
          </a:bodyPr>
          <a:lstStyle/>
          <a:p>
            <a:r>
              <a:rPr lang="en-US" sz="2000" i="1" dirty="0">
                <a:solidFill>
                  <a:srgbClr val="FF0000"/>
                </a:solidFill>
              </a:rPr>
              <a:t>Only very small degrees of correlation can be tolerated</a:t>
            </a:r>
          </a:p>
        </p:txBody>
      </p:sp>
      <mc:AlternateContent xmlns:mc="http://schemas.openxmlformats.org/markup-compatibility/2006" xmlns:a14="http://schemas.microsoft.com/office/drawing/2010/main">
        <mc:Choice Requires="a14">
          <p:sp>
            <p:nvSpPr>
              <p:cNvPr id="14" name="Rectangle 13"/>
              <p:cNvSpPr/>
              <p:nvPr/>
            </p:nvSpPr>
            <p:spPr>
              <a:xfrm>
                <a:off x="3431673" y="2466127"/>
                <a:ext cx="2416815" cy="1795620"/>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Φ</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e>
                          </m:d>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𝛿</m:t>
                          </m:r>
                        </m:e>
                        <m:sub>
                          <m:r>
                            <a:rPr lang="en-US" sz="2400" b="0" i="1" smtClean="0">
                              <a:solidFill>
                                <a:srgbClr val="FF0000"/>
                              </a:solidFill>
                              <a:latin typeface="Cambria Math" panose="02040503050406030204" pitchFamily="18" charset="0"/>
                            </a:rPr>
                            <m:t>3</m:t>
                          </m:r>
                          <m:r>
                            <a:rPr lang="en-US" sz="2400" b="0" i="1" smtClean="0">
                              <a:solidFill>
                                <a:srgbClr val="FF0000"/>
                              </a:solidFill>
                              <a:latin typeface="Cambria Math" panose="02040503050406030204" pitchFamily="18" charset="0"/>
                            </a:rPr>
                            <m:t>𝑘</m:t>
                          </m:r>
                        </m:sub>
                      </m:sSub>
                      <m:d>
                        <m:dPr>
                          <m:begChr m:val="["/>
                          <m:endChr m:val="]"/>
                          <m:ctrlPr>
                            <a:rPr lang="en-US" sz="2400" b="0" i="1" smtClean="0">
                              <a:solidFill>
                                <a:srgbClr val="FF0000"/>
                              </a:solidFill>
                              <a:latin typeface="Cambria Math" panose="02040503050406030204" pitchFamily="18" charset="0"/>
                            </a:rPr>
                          </m:ctrlPr>
                        </m:dPr>
                        <m:e>
                          <m:r>
                            <m:rPr>
                              <m:sty m:val="p"/>
                            </m:rPr>
                            <a:rPr lang="en-US" sz="2400" b="0" i="0" smtClean="0">
                              <a:solidFill>
                                <a:srgbClr val="FF0000"/>
                              </a:solidFill>
                              <a:latin typeface="Cambria Math" panose="02040503050406030204" pitchFamily="18" charset="0"/>
                            </a:rPr>
                            <m:t>Φ</m:t>
                          </m:r>
                        </m:e>
                      </m:d>
                      <m:r>
                        <a:rPr lang="en-US" sz="2400" b="0" i="1" smtClean="0">
                          <a:solidFill>
                            <a:srgbClr val="FF0000"/>
                          </a:solidFill>
                          <a:latin typeface="Cambria Math" panose="02040503050406030204" pitchFamily="18" charset="0"/>
                        </a:rPr>
                        <m:t>&lt;1/√32</m:t>
                      </m:r>
                    </m:oMath>
                  </m:oMathPara>
                </a14:m>
                <a:endParaRPr lang="en-US" sz="2400" b="0" dirty="0"/>
              </a:p>
            </p:txBody>
          </p:sp>
        </mc:Choice>
        <mc:Fallback xmlns="">
          <p:sp>
            <p:nvSpPr>
              <p:cNvPr id="14" name="Rectangle 13"/>
              <p:cNvSpPr>
                <a:spLocks noRot="1" noChangeAspect="1" noMove="1" noResize="1" noEditPoints="1" noAdjustHandles="1" noChangeArrowheads="1" noChangeShapeType="1" noTextEdit="1"/>
              </p:cNvSpPr>
              <p:nvPr/>
            </p:nvSpPr>
            <p:spPr>
              <a:xfrm>
                <a:off x="3431673" y="2466127"/>
                <a:ext cx="2416815" cy="1795620"/>
              </a:xfrm>
              <a:prstGeom prst="rect">
                <a:avLst/>
              </a:prstGeom>
              <a:blipFill>
                <a:blip r:embed="rId4"/>
                <a:stretch>
                  <a:fillRect/>
                </a:stretch>
              </a:blipFill>
            </p:spPr>
            <p:txBody>
              <a:bodyPr/>
              <a:lstStyle/>
              <a:p>
                <a:r>
                  <a:rPr lang="en-US">
                    <a:noFill/>
                  </a:rPr>
                  <a:t> </a:t>
                </a:r>
              </a:p>
            </p:txBody>
          </p:sp>
        </mc:Fallback>
      </mc:AlternateContent>
      <p:sp>
        <p:nvSpPr>
          <p:cNvPr id="13" name="Title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Guaranteed Recovery with IHT</a:t>
            </a:r>
            <a:endParaRPr lang="en-US" sz="3600" dirty="0"/>
          </a:p>
        </p:txBody>
      </p:sp>
    </p:spTree>
    <p:extLst>
      <p:ext uri="{BB962C8B-B14F-4D97-AF65-F5344CB8AC3E}">
        <p14:creationId xmlns:p14="http://schemas.microsoft.com/office/powerpoint/2010/main" val="413550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448" y="1707783"/>
            <a:ext cx="7781925" cy="4940300"/>
          </a:xfrm>
        </p:spPr>
        <p:txBody>
          <a:bodyPr>
            <a:noAutofit/>
          </a:bodyPr>
          <a:lstStyle/>
          <a:p>
            <a:r>
              <a:rPr lang="en-US" sz="2400" dirty="0"/>
              <a:t>Thus far</a:t>
            </a:r>
          </a:p>
          <a:p>
            <a:pPr lvl="1"/>
            <a:r>
              <a:rPr lang="en-US" sz="2000" dirty="0"/>
              <a:t>Maximal </a:t>
            </a:r>
            <a:r>
              <a:rPr lang="en-US" altLang="zh-CN" sz="2000" dirty="0"/>
              <a:t>sparsity is NP hard</a:t>
            </a:r>
          </a:p>
          <a:p>
            <a:pPr lvl="1"/>
            <a:r>
              <a:rPr lang="en-US" sz="2000" dirty="0"/>
              <a:t>Practical alternative suffers when the dictionary has high RIP constant</a:t>
            </a:r>
          </a:p>
          <a:p>
            <a:pPr marL="0" indent="0">
              <a:buNone/>
            </a:pPr>
            <a:endParaRPr lang="en-US" sz="2400" dirty="0"/>
          </a:p>
          <a:p>
            <a:r>
              <a:rPr lang="en-US" sz="2400" dirty="0"/>
              <a:t>What’s coming</a:t>
            </a:r>
          </a:p>
          <a:p>
            <a:pPr lvl="1"/>
            <a:r>
              <a:rPr lang="en-US" sz="2000" dirty="0"/>
              <a:t>A deep learning base perspective</a:t>
            </a:r>
          </a:p>
          <a:p>
            <a:pPr lvl="1"/>
            <a:r>
              <a:rPr lang="en-US" sz="2000" dirty="0"/>
              <a:t>Technical analysis</a:t>
            </a:r>
          </a:p>
        </p:txBody>
      </p:sp>
      <p:sp>
        <p:nvSpPr>
          <p:cNvPr id="11" name="标题 1"/>
          <p:cNvSpPr>
            <a:spLocks noGrp="1"/>
          </p:cNvSpPr>
          <p:nvPr>
            <p:ph type="title"/>
          </p:nvPr>
        </p:nvSpPr>
        <p:spPr>
          <a:xfrm>
            <a:off x="898525" y="149801"/>
            <a:ext cx="7346950" cy="1004311"/>
          </a:xfrm>
        </p:spPr>
        <p:txBody>
          <a:bodyPr>
            <a:normAutofit/>
          </a:bodyPr>
          <a:lstStyle/>
          <a:p>
            <a:pPr algn="ctr"/>
            <a:r>
              <a:rPr lang="en-US" sz="3600" dirty="0">
                <a:solidFill>
                  <a:srgbClr val="005ADE"/>
                </a:solidFill>
              </a:rPr>
              <a:t>Checkpoint</a:t>
            </a:r>
            <a:endParaRPr lang="zh-CN" altLang="en-US" sz="3600" dirty="0">
              <a:solidFill>
                <a:srgbClr val="005ADE"/>
              </a:solidFill>
            </a:endParaRPr>
          </a:p>
        </p:txBody>
      </p:sp>
    </p:spTree>
    <p:extLst>
      <p:ext uri="{BB962C8B-B14F-4D97-AF65-F5344CB8AC3E}">
        <p14:creationId xmlns:p14="http://schemas.microsoft.com/office/powerpoint/2010/main" val="397074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a:solidFill>
                  <a:srgbClr val="005ADE"/>
                </a:solidFill>
              </a:rPr>
              <a:t>Iterative algorithms</a:t>
            </a:r>
            <a:endParaRPr lang="zh-CN" altLang="en-US" sz="3600" dirty="0">
              <a:solidFill>
                <a:srgbClr val="005ADE"/>
              </a:solidFill>
            </a:endParaRPr>
          </a:p>
        </p:txBody>
      </p:sp>
      <p:sp>
        <p:nvSpPr>
          <p:cNvPr id="15" name="矩形 4"/>
          <p:cNvSpPr/>
          <p:nvPr/>
        </p:nvSpPr>
        <p:spPr>
          <a:xfrm>
            <a:off x="-13740" y="2176696"/>
            <a:ext cx="4063933" cy="424732"/>
          </a:xfrm>
          <a:prstGeom prst="rect">
            <a:avLst/>
          </a:prstGeom>
        </p:spPr>
        <p:txBody>
          <a:bodyPr wrap="none">
            <a:spAutoFit/>
          </a:bodyPr>
          <a:lstStyle/>
          <a:p>
            <a:pPr lvl="0" algn="ctr">
              <a:lnSpc>
                <a:spcPct val="90000"/>
              </a:lnSpc>
              <a:spcBef>
                <a:spcPct val="0"/>
              </a:spcBef>
            </a:pPr>
            <a:r>
              <a:rPr lang="en-US" altLang="zh-CN" sz="2400" b="1" dirty="0">
                <a:solidFill>
                  <a:srgbClr val="005ADE"/>
                </a:solidFill>
                <a:latin typeface="Calibri Light"/>
              </a:rPr>
              <a:t>Iterative hard thresholding (IHT)</a:t>
            </a:r>
            <a:endParaRPr lang="zh-CN" altLang="en-US" sz="2400" b="1" dirty="0">
              <a:solidFill>
                <a:srgbClr val="005ADE"/>
              </a:solidFill>
              <a:latin typeface="Calibri Light"/>
            </a:endParaRPr>
          </a:p>
        </p:txBody>
      </p:sp>
      <p:sp>
        <p:nvSpPr>
          <p:cNvPr id="17" name="矩形 4"/>
          <p:cNvSpPr/>
          <p:nvPr/>
        </p:nvSpPr>
        <p:spPr>
          <a:xfrm>
            <a:off x="5037041" y="2176696"/>
            <a:ext cx="4063741" cy="424732"/>
          </a:xfrm>
          <a:prstGeom prst="rect">
            <a:avLst/>
          </a:prstGeom>
        </p:spPr>
        <p:txBody>
          <a:bodyPr wrap="none">
            <a:spAutoFit/>
          </a:bodyPr>
          <a:lstStyle/>
          <a:p>
            <a:pPr lvl="0" algn="ctr">
              <a:lnSpc>
                <a:spcPct val="90000"/>
              </a:lnSpc>
              <a:spcBef>
                <a:spcPct val="0"/>
              </a:spcBef>
            </a:pPr>
            <a:r>
              <a:rPr lang="en-US" altLang="zh-CN" sz="2400" b="1" dirty="0">
                <a:solidFill>
                  <a:srgbClr val="005ADE"/>
                </a:solidFill>
                <a:latin typeface="Calibri Light"/>
              </a:rPr>
              <a:t>Iterative soft thresholding (ISTA)</a:t>
            </a:r>
            <a:endParaRPr lang="zh-CN" altLang="en-US" sz="2400" b="1" dirty="0">
              <a:solidFill>
                <a:srgbClr val="005ADE"/>
              </a:solidFill>
              <a:latin typeface="Calibri Light"/>
            </a:endParaRPr>
          </a:p>
        </p:txBody>
      </p:sp>
      <mc:AlternateContent xmlns:mc="http://schemas.openxmlformats.org/markup-compatibility/2006" xmlns:a14="http://schemas.microsoft.com/office/drawing/2010/main">
        <mc:Choice Requires="a14">
          <p:sp>
            <p:nvSpPr>
              <p:cNvPr id="22" name="文本框 59"/>
              <p:cNvSpPr txBox="1"/>
              <p:nvPr/>
            </p:nvSpPr>
            <p:spPr>
              <a:xfrm>
                <a:off x="2476722" y="3132568"/>
                <a:ext cx="4159886" cy="6001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rPr>
                        <m:t>𝑥</m:t>
                      </m:r>
                      <m:sSub>
                        <m:sSubPr>
                          <m:ctrlPr>
                            <a:rPr lang="en-US" altLang="zh-CN" sz="2400" b="0" i="1" smtClean="0">
                              <a:latin typeface="Cambria Math" panose="02040503050406030204" pitchFamily="18" charset="0"/>
                            </a:rPr>
                          </m:ctrlPr>
                        </m:sSubPr>
                        <m:e>
                          <m:d>
                            <m:dPr>
                              <m:begChr m:val=""/>
                              <m:endChr m:val="|"/>
                              <m:ctrlPr>
                                <a:rPr lang="en-US" altLang="zh-CN" sz="2400" i="1" smtClean="0">
                                  <a:latin typeface="Cambria Math" panose="02040503050406030204" pitchFamily="18" charset="0"/>
                                </a:rPr>
                              </m:ctrlPr>
                            </m:dPr>
                            <m:e>
                              <m:r>
                                <a:rPr lang="en-US" sz="2400">
                                  <a:latin typeface="Cambria Math" panose="02040503050406030204" pitchFamily="18" charset="0"/>
                                </a:rPr>
                                <m:t>​</m:t>
                              </m:r>
                            </m:e>
                          </m:d>
                        </m:e>
                        <m:sub>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sSup>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Φ</m:t>
                          </m:r>
                        </m:e>
                        <m:sup>
                          <m:r>
                            <a:rPr lang="en-US" altLang="zh-CN" sz="2400" b="0" i="1" smtClean="0">
                              <a:latin typeface="Cambria Math" panose="02040503050406030204" pitchFamily="18" charset="0"/>
                            </a:rPr>
                            <m:t>𝑇</m:t>
                          </m:r>
                        </m:sup>
                      </m:sSup>
                      <m:r>
                        <m:rPr>
                          <m:sty m:val="p"/>
                        </m:rPr>
                        <a:rPr lang="en-US" altLang="zh-CN" sz="2400" b="0" i="0" smtClean="0">
                          <a:latin typeface="Cambria Math" panose="02040503050406030204" pitchFamily="18" charset="0"/>
                        </a:rPr>
                        <m:t>Φ</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m:rPr>
                              <m:sty m:val="p"/>
                            </m:rPr>
                            <a:rPr lang="en-US" altLang="zh-CN" sz="2400" b="0" i="0" smtClean="0">
                              <a:latin typeface="Cambria Math" panose="02040503050406030204" pitchFamily="18" charset="0"/>
                            </a:rPr>
                            <m:t>Φ</m:t>
                          </m:r>
                        </m:e>
                        <m:sup>
                          <m:r>
                            <a:rPr lang="en-US" altLang="zh-CN" sz="2400" b="0" i="1" smtClean="0">
                              <a:latin typeface="Cambria Math" panose="02040503050406030204" pitchFamily="18" charset="0"/>
                            </a:rPr>
                            <m:t>𝑇</m:t>
                          </m:r>
                        </m:sup>
                      </m:sSup>
                      <m:r>
                        <a:rPr lang="en-US" altLang="zh-CN" sz="2400" b="0" i="1" smtClean="0">
                          <a:latin typeface="Cambria Math" panose="02040503050406030204" pitchFamily="18" charset="0"/>
                        </a:rPr>
                        <m:t>𝑦</m:t>
                      </m:r>
                    </m:oMath>
                  </m:oMathPara>
                </a14:m>
                <a:endParaRPr lang="zh-CN" altLang="en-US" sz="2400" dirty="0"/>
              </a:p>
            </p:txBody>
          </p:sp>
        </mc:Choice>
        <mc:Fallback xmlns="">
          <p:sp>
            <p:nvSpPr>
              <p:cNvPr id="22" name="文本框 59"/>
              <p:cNvSpPr txBox="1">
                <a:spLocks noRot="1" noChangeAspect="1" noMove="1" noResize="1" noEditPoints="1" noAdjustHandles="1" noChangeArrowheads="1" noChangeShapeType="1" noTextEdit="1"/>
              </p:cNvSpPr>
              <p:nvPr/>
            </p:nvSpPr>
            <p:spPr>
              <a:xfrm>
                <a:off x="2476722" y="3132568"/>
                <a:ext cx="4159886" cy="6001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59"/>
              <p:cNvSpPr txBox="1"/>
              <p:nvPr/>
            </p:nvSpPr>
            <p:spPr>
              <a:xfrm>
                <a:off x="2476722" y="3788152"/>
                <a:ext cx="4159886" cy="6001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𝑧</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𝜇𝛻</m:t>
                      </m:r>
                      <m:r>
                        <a:rPr lang="en-US" altLang="zh-CN" sz="2400" i="1">
                          <a:latin typeface="Cambria Math" panose="02040503050406030204" pitchFamily="18" charset="0"/>
                        </a:rPr>
                        <m:t>𝑥</m:t>
                      </m:r>
                      <m:sSub>
                        <m:sSubPr>
                          <m:ctrlPr>
                            <a:rPr lang="en-US" altLang="zh-CN" sz="2400" i="1">
                              <a:latin typeface="Cambria Math" panose="02040503050406030204" pitchFamily="18" charset="0"/>
                            </a:rPr>
                          </m:ctrlPr>
                        </m:sSubPr>
                        <m:e>
                          <m:d>
                            <m:dPr>
                              <m:begChr m:val=""/>
                              <m:endChr m:val="|"/>
                              <m:ctrlPr>
                                <a:rPr lang="en-US" altLang="zh-CN" sz="2400" i="1">
                                  <a:latin typeface="Cambria Math" panose="02040503050406030204" pitchFamily="18" charset="0"/>
                                </a:rPr>
                              </m:ctrlPr>
                            </m:dPr>
                            <m:e>
                              <m:r>
                                <a:rPr lang="en-US" sz="2400">
                                  <a:latin typeface="Cambria Math" panose="02040503050406030204" pitchFamily="18" charset="0"/>
                                </a:rPr>
                                <m:t>​</m:t>
                              </m:r>
                            </m:e>
                          </m:d>
                        </m:e>
                        <m:sub>
                          <m:r>
                            <a:rPr lang="en-US" altLang="zh-CN" sz="2400" i="1">
                              <a:latin typeface="Cambria Math" panose="02040503050406030204" pitchFamily="18" charset="0"/>
                            </a:rPr>
                            <m:t>𝑥</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sSup>
                        </m:sub>
                      </m:sSub>
                    </m:oMath>
                  </m:oMathPara>
                </a14:m>
                <a:endParaRPr lang="zh-CN" altLang="en-US" sz="2400" dirty="0"/>
              </a:p>
            </p:txBody>
          </p:sp>
        </mc:Choice>
        <mc:Fallback xmlns="">
          <p:sp>
            <p:nvSpPr>
              <p:cNvPr id="29" name="文本框 59"/>
              <p:cNvSpPr txBox="1">
                <a:spLocks noRot="1" noChangeAspect="1" noMove="1" noResize="1" noEditPoints="1" noAdjustHandles="1" noChangeArrowheads="1" noChangeShapeType="1" noTextEdit="1"/>
              </p:cNvSpPr>
              <p:nvPr/>
            </p:nvSpPr>
            <p:spPr>
              <a:xfrm>
                <a:off x="2476722" y="3788152"/>
                <a:ext cx="4159886" cy="6001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59"/>
              <p:cNvSpPr txBox="1"/>
              <p:nvPr/>
            </p:nvSpPr>
            <p:spPr>
              <a:xfrm>
                <a:off x="2361380" y="4444528"/>
                <a:ext cx="4159886" cy="384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b="0" i="1" smtClean="0">
                              <a:latin typeface="Cambria Math" panose="02040503050406030204" pitchFamily="18" charset="0"/>
                            </a:rPr>
                            <m:t>+1</m:t>
                          </m:r>
                          <m:r>
                            <a:rPr lang="en-US" altLang="zh-CN" sz="2400" i="1">
                              <a:latin typeface="Cambria Math" panose="02040503050406030204" pitchFamily="18" charset="0"/>
                            </a:rPr>
                            <m:t>)</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𝑡h𝑟𝑠h</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30" name="文本框 59"/>
              <p:cNvSpPr txBox="1">
                <a:spLocks noRot="1" noChangeAspect="1" noMove="1" noResize="1" noEditPoints="1" noAdjustHandles="1" noChangeArrowheads="1" noChangeShapeType="1" noTextEdit="1"/>
              </p:cNvSpPr>
              <p:nvPr/>
            </p:nvSpPr>
            <p:spPr>
              <a:xfrm>
                <a:off x="2361380" y="4444528"/>
                <a:ext cx="4159886" cy="384657"/>
              </a:xfrm>
              <a:prstGeom prst="rect">
                <a:avLst/>
              </a:prstGeom>
              <a:blipFill>
                <a:blip r:embed="rId5"/>
                <a:stretch>
                  <a:fillRect t="-4762" b="-34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0701" y="2668006"/>
                <a:ext cx="3551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𝑤h𝑖𝑙𝑒</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𝑛𝑜𝑡</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𝑐𝑜𝑛𝑣𝑒𝑟𝑔𝑒</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𝑑𝑜</m:t>
                      </m:r>
                      <m:r>
                        <a:rPr lang="en-US" altLang="zh-CN" sz="2400" b="0" i="1" smtClean="0">
                          <a:latin typeface="Cambria Math" panose="02040503050406030204" pitchFamily="18" charset="0"/>
                        </a:rPr>
                        <m:t> {</m:t>
                      </m:r>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110701" y="2668006"/>
                <a:ext cx="3551421" cy="461665"/>
              </a:xfrm>
              <a:prstGeom prst="rect">
                <a:avLst/>
              </a:prstGeom>
              <a:blipFill>
                <a:blip r:embed="rId6"/>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289905" y="4908632"/>
                <a:ext cx="3722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289905" y="4908632"/>
                <a:ext cx="372217" cy="461665"/>
              </a:xfrm>
              <a:prstGeom prst="rect">
                <a:avLst/>
              </a:prstGeom>
              <a:blipFill>
                <a:blip r:embed="rId7"/>
                <a:stretch>
                  <a:fillRect l="-4918" r="-3279" b="-17105"/>
                </a:stretch>
              </a:blipFill>
            </p:spPr>
            <p:txBody>
              <a:bodyPr/>
              <a:lstStyle/>
              <a:p>
                <a:r>
                  <a:rPr lang="en-US">
                    <a:noFill/>
                  </a:rPr>
                  <a:t> </a:t>
                </a:r>
              </a:p>
            </p:txBody>
          </p:sp>
        </mc:Fallback>
      </mc:AlternateContent>
      <p:sp>
        <p:nvSpPr>
          <p:cNvPr id="32" name="矩形 19"/>
          <p:cNvSpPr/>
          <p:nvPr/>
        </p:nvSpPr>
        <p:spPr>
          <a:xfrm>
            <a:off x="4449208" y="4453116"/>
            <a:ext cx="779091" cy="4144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125746" y="5411328"/>
                <a:ext cx="4146520"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p>
                      </m:sSub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m:rPr>
                                  <m:sty m:val="p"/>
                                </m:rPr>
                                <a:rPr lang="en-US" altLang="zh-CN" i="1">
                                  <a:latin typeface="Cambria Math" panose="02040503050406030204" pitchFamily="18" charset="0"/>
                                </a:rPr>
                                <m:t>if</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𝑎𝑚𝑜𝑛𝑔</m:t>
                              </m:r>
                              <m:r>
                                <a:rPr lang="en-US" altLang="zh-CN" b="0" i="1" smtClean="0">
                                  <a:latin typeface="Cambria Math" panose="02040503050406030204" pitchFamily="18" charset="0"/>
                                </a:rPr>
                                <m:t> </m:t>
                              </m:r>
                              <m:r>
                                <a:rPr lang="en-US" altLang="zh-CN" b="0" i="1" smtClean="0">
                                  <a:latin typeface="Cambria Math" panose="02040503050406030204" pitchFamily="18" charset="0"/>
                                </a:rPr>
                                <m:t>𝑘</m:t>
                              </m:r>
                              <m:r>
                                <a:rPr lang="en-US" altLang="zh-CN" b="0" i="1" smtClean="0">
                                  <a:latin typeface="Cambria Math" panose="02040503050406030204" pitchFamily="18" charset="0"/>
                                </a:rPr>
                                <m:t> </m:t>
                              </m:r>
                              <m:r>
                                <a:rPr lang="en-US" altLang="zh-CN" b="0" i="1" smtClean="0">
                                  <a:latin typeface="Cambria Math" panose="02040503050406030204" pitchFamily="18" charset="0"/>
                                </a:rPr>
                                <m:t>𝑙𝑎𝑟𝑔𝑒𝑠𝑡</m:t>
                              </m:r>
                            </m:e>
                            <m:e>
                              <m:r>
                                <a:rPr lang="en-US" altLang="zh-CN" b="0" i="1" smtClean="0">
                                  <a:latin typeface="Cambria Math" panose="02040503050406030204" pitchFamily="18" charset="0"/>
                                </a:rPr>
                                <m:t>0                               </m:t>
                              </m:r>
                              <m:r>
                                <a:rPr lang="en-US" altLang="zh-CN" b="0" i="1" smtClean="0">
                                  <a:latin typeface="Cambria Math" panose="02040503050406030204" pitchFamily="18" charset="0"/>
                                </a:rPr>
                                <m:t>𝑜𝑡h𝑒𝑟𝑤𝑖𝑠𝑒</m:t>
                              </m:r>
                            </m:e>
                          </m:eqAr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25746" y="5411328"/>
                <a:ext cx="4146520" cy="71019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931435" y="5411328"/>
                <a:ext cx="4169347"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p>
                      </m:sSub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b="0" i="1" smtClean="0">
                                  <a:latin typeface="Cambria Math" panose="02040503050406030204" pitchFamily="18" charset="0"/>
                                </a:rPr>
                                <m:t>𝑠𝑖𝑔𝑛</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𝜆</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&gt;</m:t>
                              </m:r>
                              <m:r>
                                <a:rPr lang="en-US" altLang="zh-CN" b="0" i="1" smtClean="0">
                                  <a:latin typeface="Cambria Math" panose="02040503050406030204" pitchFamily="18" charset="0"/>
                                </a:rPr>
                                <m:t>𝜆</m:t>
                              </m:r>
                              <m:r>
                                <a:rPr lang="en-US" altLang="zh-CN" b="0" i="1" smtClean="0">
                                  <a:latin typeface="Cambria Math" panose="02040503050406030204" pitchFamily="18" charset="0"/>
                                </a:rPr>
                                <m:t>  </m:t>
                              </m:r>
                            </m:e>
                            <m:e>
                              <m:r>
                                <a:rPr lang="en-US" altLang="zh-CN" b="0" i="1" smtClean="0">
                                  <a:latin typeface="Cambria Math" panose="02040503050406030204" pitchFamily="18" charset="0"/>
                                </a:rPr>
                                <m:t>0                                   </m:t>
                              </m:r>
                              <m:r>
                                <a:rPr lang="en-US" altLang="zh-CN" b="0" i="1" smtClean="0">
                                  <a:latin typeface="Cambria Math" panose="02040503050406030204" pitchFamily="18" charset="0"/>
                                </a:rPr>
                                <m:t>𝑜𝑡h𝑒𝑟𝑤𝑖𝑠𝑒</m:t>
                              </m:r>
                            </m:e>
                          </m:eqArr>
                        </m:e>
                      </m:d>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4931435" y="5411328"/>
                <a:ext cx="4169347" cy="710194"/>
              </a:xfrm>
              <a:prstGeom prst="rect">
                <a:avLst/>
              </a:prstGeom>
              <a:blipFill>
                <a:blip r:embed="rId9"/>
                <a:stretch>
                  <a:fillRect/>
                </a:stretch>
              </a:blipFill>
            </p:spPr>
            <p:txBody>
              <a:bodyPr/>
              <a:lstStyle/>
              <a:p>
                <a:r>
                  <a:rPr lang="en-US">
                    <a:noFill/>
                  </a:rPr>
                  <a:t> </a:t>
                </a:r>
              </a:p>
            </p:txBody>
          </p:sp>
        </mc:Fallback>
      </mc:AlternateContent>
      <p:cxnSp>
        <p:nvCxnSpPr>
          <p:cNvPr id="6" name="Straight Arrow Connector 5"/>
          <p:cNvCxnSpPr>
            <a:endCxn id="9" idx="0"/>
          </p:cNvCxnSpPr>
          <p:nvPr/>
        </p:nvCxnSpPr>
        <p:spPr>
          <a:xfrm flipH="1">
            <a:off x="2199006" y="4829185"/>
            <a:ext cx="2250202" cy="582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28300" y="4829185"/>
            <a:ext cx="1952135" cy="582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2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9" grpId="0"/>
      <p:bldP spid="30" grpId="0"/>
      <p:bldP spid="5" grpId="0"/>
      <p:bldP spid="31" grpId="0"/>
      <p:bldP spid="32" grpId="0" animBg="1"/>
      <p:bldP spid="9" grpId="0"/>
      <p:bldP spid="3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8142</TotalTime>
  <Words>6093</Words>
  <Application>Microsoft Office PowerPoint</Application>
  <PresentationFormat>On-screen Show (4:3)</PresentationFormat>
  <Paragraphs>432</Paragraphs>
  <Slides>32</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Palatino</vt:lpstr>
      <vt:lpstr>宋体</vt:lpstr>
      <vt:lpstr>Arial</vt:lpstr>
      <vt:lpstr>Calibri</vt:lpstr>
      <vt:lpstr>Calibri Light</vt:lpstr>
      <vt:lpstr>Cambria Math</vt:lpstr>
      <vt:lpstr>Symbol</vt:lpstr>
      <vt:lpstr>Times New Roman</vt:lpstr>
      <vt:lpstr>Wingdings</vt:lpstr>
      <vt:lpstr>Office 主题</vt:lpstr>
      <vt:lpstr>Equation</vt:lpstr>
      <vt:lpstr>Maximal Sparsity with Deep Networks?</vt:lpstr>
      <vt:lpstr>Outline</vt:lpstr>
      <vt:lpstr>Maximal Sparsity</vt:lpstr>
      <vt:lpstr>Maximal Sparsity is NP hard</vt:lpstr>
      <vt:lpstr>Pros and Cons</vt:lpstr>
      <vt:lpstr>Restricted Isometry Property (RIP)</vt:lpstr>
      <vt:lpstr>Guaranteed Recovery with IHT</vt:lpstr>
      <vt:lpstr>Checkpoint</vt:lpstr>
      <vt:lpstr>Iterative algorithms</vt:lpstr>
      <vt:lpstr>Iterative algorithms</vt:lpstr>
      <vt:lpstr>Deep Network = Unfolded Optimization?</vt:lpstr>
      <vt:lpstr>Deep Network = Unfolded Optimization?</vt:lpstr>
      <vt:lpstr>Unfolded IHT Iterations</vt:lpstr>
      <vt:lpstr>Effects of Correlation Structure</vt:lpstr>
      <vt:lpstr>Performance Bound with Learned Layer Weights</vt:lpstr>
      <vt:lpstr>Practical Consequences</vt:lpstr>
      <vt:lpstr>Advantages of Independent Layer Weights (and Activations)</vt:lpstr>
      <vt:lpstr>Advantages of Independent Layer Weights (and Activations)</vt:lpstr>
      <vt:lpstr>Advantages of Independent Layer Weights (and Activations)</vt:lpstr>
      <vt:lpstr>Advantages of Independent Layer Weights (and Activations)</vt:lpstr>
      <vt:lpstr>Advantages of Independent Layer Weights (and Activations)</vt:lpstr>
      <vt:lpstr>Checkpoint</vt:lpstr>
      <vt:lpstr>Alternative Learning-Based Strategy</vt:lpstr>
      <vt:lpstr>Alternative Learning-Based Strategy</vt:lpstr>
      <vt:lpstr>Experiments</vt:lpstr>
      <vt:lpstr>Results</vt:lpstr>
      <vt:lpstr>Robust Surface Normal Estimation</vt:lpstr>
      <vt:lpstr>Convert to Sparse Estimation Problem</vt:lpstr>
      <vt:lpstr>Real time photometric stereo</vt:lpstr>
      <vt:lpstr>Conclusions</vt:lpstr>
      <vt:lpstr>Thank you!</vt:lpstr>
      <vt:lpstr>Network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Generalized Fused Lasso and its Application to the Diagnosis of Alzheimer’s Disease</dc:title>
  <dc:creator>jimxinbo</dc:creator>
  <cp:lastModifiedBy>Bo Xin</cp:lastModifiedBy>
  <cp:revision>1403</cp:revision>
  <dcterms:created xsi:type="dcterms:W3CDTF">2014-07-23T09:19:12Z</dcterms:created>
  <dcterms:modified xsi:type="dcterms:W3CDTF">2016-08-24T01:54:39Z</dcterms:modified>
</cp:coreProperties>
</file>